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83" r:id="rId3"/>
    <p:sldId id="325" r:id="rId4"/>
    <p:sldId id="266" r:id="rId5"/>
    <p:sldId id="306" r:id="rId6"/>
    <p:sldId id="288" r:id="rId7"/>
    <p:sldId id="298" r:id="rId8"/>
    <p:sldId id="300" r:id="rId9"/>
    <p:sldId id="297" r:id="rId10"/>
    <p:sldId id="301" r:id="rId11"/>
    <p:sldId id="310" r:id="rId12"/>
    <p:sldId id="311" r:id="rId13"/>
    <p:sldId id="305" r:id="rId14"/>
    <p:sldId id="302" r:id="rId15"/>
    <p:sldId id="308" r:id="rId16"/>
    <p:sldId id="309" r:id="rId17"/>
    <p:sldId id="322" r:id="rId18"/>
    <p:sldId id="313" r:id="rId19"/>
    <p:sldId id="312" r:id="rId20"/>
    <p:sldId id="316" r:id="rId21"/>
    <p:sldId id="317" r:id="rId22"/>
    <p:sldId id="320" r:id="rId23"/>
    <p:sldId id="318" r:id="rId24"/>
    <p:sldId id="321" r:id="rId25"/>
    <p:sldId id="315" r:id="rId26"/>
    <p:sldId id="314" r:id="rId27"/>
    <p:sldId id="323" r:id="rId28"/>
    <p:sldId id="307" r:id="rId29"/>
    <p:sldId id="304" r:id="rId30"/>
    <p:sldId id="285" r:id="rId31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Lato" panose="020B0604020202020204" charset="0"/>
      <p:regular r:id="rId37"/>
      <p:bold r:id="rId38"/>
      <p:italic r:id="rId39"/>
      <p:boldItalic r:id="rId40"/>
    </p:embeddedFont>
    <p:embeddedFont>
      <p:font typeface="Raleway" panose="020B0604020202020204" charset="0"/>
      <p:regular r:id="rId41"/>
      <p:bold r:id="rId42"/>
      <p:italic r:id="rId43"/>
      <p:boldItalic r:id="rId44"/>
    </p:embeddedFont>
    <p:embeddedFont>
      <p:font typeface="Roboto" panose="020B0604020202020204" charset="0"/>
      <p:regular r:id="rId45"/>
      <p:bold r:id="rId46"/>
      <p:italic r:id="rId47"/>
      <p:boldItalic r:id="rId48"/>
    </p:embeddedFont>
    <p:embeddedFont>
      <p:font typeface="Source Sans Pro" panose="020B050303040302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A47"/>
    <a:srgbClr val="4A245E"/>
    <a:srgbClr val="5E2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0355" autoAdjust="0"/>
  </p:normalViewPr>
  <p:slideViewPr>
    <p:cSldViewPr snapToGrid="0">
      <p:cViewPr varScale="1">
        <p:scale>
          <a:sx n="157" d="100"/>
          <a:sy n="157" d="100"/>
        </p:scale>
        <p:origin x="522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113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254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485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12d40190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12d40190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4A24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95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018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720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16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348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18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66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5a87ef1f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5a87ef1f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441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973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652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097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282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809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302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957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12d40190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12d40190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4A24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614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59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867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12d40190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12d40190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960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12d40190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12d40190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4A245E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30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89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493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2d40190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2d40190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093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12d40190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12d40190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4A24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4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oclc.org/Metadata_Services/CONTENTdm/Advanced_website_customization/JavaScript_customizations/List_of_JavaScript_lifecycle_even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services.scranton.ed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services.scranton.edu/digital/collection/publications/id/563/rec/7" TargetMode="External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hyperlink" Target="mailto:jennifer.galas@scranton.edu" TargetMode="External"/><Relationship Id="rId4" Type="http://schemas.openxmlformats.org/officeDocument/2006/relationships/hyperlink" Target="https://jennifergalas.com/code/building-orde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2D6D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/>
        </p:nvSpPr>
        <p:spPr>
          <a:xfrm>
            <a:off x="4572000" y="3394769"/>
            <a:ext cx="22896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EFEFEF"/>
                </a:solidFill>
                <a:latin typeface="Lato" panose="020B0604020202020204" charset="0"/>
              </a:rPr>
              <a:t>Jennifer Galas</a:t>
            </a:r>
            <a:endParaRPr dirty="0">
              <a:solidFill>
                <a:srgbClr val="EFEFEF"/>
              </a:solidFill>
              <a:latin typeface="Lato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EFEFEF"/>
                </a:solidFill>
                <a:latin typeface="Lato" panose="020B0604020202020204" charset="0"/>
              </a:rPr>
              <a:t>Library Systems Specialist</a:t>
            </a:r>
            <a:endParaRPr sz="1100" dirty="0">
              <a:solidFill>
                <a:srgbClr val="EFEFEF"/>
              </a:solidFill>
              <a:latin typeface="Lato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EFEFEF"/>
                </a:solidFill>
                <a:latin typeface="Lato" panose="020B0604020202020204" charset="0"/>
              </a:rPr>
              <a:t>Digital Services Web Developer</a:t>
            </a:r>
            <a:endParaRPr sz="1100" dirty="0">
              <a:solidFill>
                <a:srgbClr val="EFEFEF"/>
              </a:solidFill>
              <a:latin typeface="Lato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rgbClr val="EFEFEF"/>
                </a:solidFill>
                <a:latin typeface="Lato" panose="020B0604020202020204" charset="0"/>
              </a:rPr>
              <a:t>The </a:t>
            </a:r>
            <a:r>
              <a:rPr lang="en" sz="1100" i="1" dirty="0">
                <a:solidFill>
                  <a:srgbClr val="EFEFEF"/>
                </a:solidFill>
                <a:latin typeface="Lato" panose="020B0604020202020204" charset="0"/>
              </a:rPr>
              <a:t>University of Scranton</a:t>
            </a:r>
            <a:endParaRPr sz="1100" i="1" dirty="0">
              <a:solidFill>
                <a:srgbClr val="EFEFEF"/>
              </a:solidFill>
              <a:latin typeface="Lato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rgbClr val="EFEFEF"/>
                </a:solidFill>
                <a:latin typeface="Lato" panose="020B0604020202020204" charset="0"/>
              </a:rPr>
              <a:t>Weinberg Memorial Library</a:t>
            </a:r>
            <a:endParaRPr sz="1100" i="1" dirty="0">
              <a:solidFill>
                <a:srgbClr val="EFEFEF"/>
              </a:solidFill>
              <a:latin typeface="Lato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err="1">
                <a:solidFill>
                  <a:srgbClr val="EFEFEF"/>
                </a:solidFill>
                <a:latin typeface="Lato" panose="020B0604020202020204" charset="0"/>
              </a:rPr>
              <a:t>jennifer.galas</a:t>
            </a:r>
            <a:r>
              <a:rPr lang="en" sz="1050" dirty="0">
                <a:solidFill>
                  <a:srgbClr val="EFEFEF"/>
                </a:solidFill>
                <a:latin typeface="Lato" panose="020B0604020202020204" charset="0"/>
              </a:rPr>
              <a:t>@scranton.edu</a:t>
            </a:r>
            <a:endParaRPr sz="1050" dirty="0">
              <a:solidFill>
                <a:srgbClr val="EFEFEF"/>
              </a:solidFill>
              <a:latin typeface="Lato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rgbClr val="EFEFEF"/>
              </a:solidFill>
              <a:latin typeface="Lato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solidFill>
                <a:srgbClr val="EFEFEF"/>
              </a:solidFill>
              <a:latin typeface="Lato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>
              <a:solidFill>
                <a:srgbClr val="EFEFEF"/>
              </a:solidFill>
              <a:latin typeface="Lato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EFEFEF"/>
              </a:solidFill>
              <a:latin typeface="Lato" panose="020B0604020202020204" charset="0"/>
            </a:endParaRP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311700" y="1592150"/>
            <a:ext cx="85206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</a:rPr>
              <a:t>Going Beyond </a:t>
            </a:r>
            <a:r>
              <a:rPr lang="en-US" sz="2400" dirty="0" err="1">
                <a:solidFill>
                  <a:srgbClr val="FFFFFF"/>
                </a:solidFill>
              </a:rPr>
              <a:t>CONTENTdm’s</a:t>
            </a:r>
            <a:r>
              <a:rPr lang="en-US" sz="2400" dirty="0">
                <a:solidFill>
                  <a:srgbClr val="FFFFFF"/>
                </a:solidFill>
              </a:rPr>
              <a:t> Website Configuration Tool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311700" y="766850"/>
            <a:ext cx="8520600" cy="8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Outside the Box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5" y="4413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Page Types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Our design required different types of pages</a:t>
            </a:r>
          </a:p>
          <a:p>
            <a:pPr marL="0" indent="0">
              <a:buNone/>
            </a:pPr>
            <a:endParaRPr lang="en-US" sz="1000" b="1" dirty="0"/>
          </a:p>
          <a:p>
            <a:pPr marL="285750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E2A47"/>
                </a:solidFill>
              </a:rPr>
              <a:t>Home page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E2A47"/>
                </a:solidFill>
              </a:rPr>
              <a:t>Collection landing pages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E2A47"/>
                </a:solidFill>
              </a:rPr>
              <a:t>Collection guides (similar to finding aids)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E2A47"/>
                </a:solidFill>
              </a:rPr>
              <a:t>Informational pages for supporting content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E2A47"/>
              </a:solidFill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008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5" y="4413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Page Types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SzPct val="100000"/>
              <a:buNone/>
            </a:pPr>
            <a:endParaRPr lang="en-US" sz="1400" dirty="0">
              <a:solidFill>
                <a:srgbClr val="0E2A47"/>
              </a:solidFill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98EAB6-10F2-477B-A79B-76B8E2E38C1F}"/>
              </a:ext>
            </a:extLst>
          </p:cNvPr>
          <p:cNvSpPr/>
          <p:nvPr/>
        </p:nvSpPr>
        <p:spPr>
          <a:xfrm>
            <a:off x="6240682" y="1279725"/>
            <a:ext cx="2394032" cy="23624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93F3E1-F9A4-40E6-B061-BA5F80E67F19}"/>
              </a:ext>
            </a:extLst>
          </p:cNvPr>
          <p:cNvSpPr/>
          <p:nvPr/>
        </p:nvSpPr>
        <p:spPr>
          <a:xfrm>
            <a:off x="509286" y="1279724"/>
            <a:ext cx="2482769" cy="110538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Lato" panose="020B0604020202020204" charset="0"/>
              </a:rPr>
              <a:t>Home 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4A80AC-15B7-4BFE-95B7-80541FCE8262}"/>
              </a:ext>
            </a:extLst>
          </p:cNvPr>
          <p:cNvSpPr/>
          <p:nvPr/>
        </p:nvSpPr>
        <p:spPr>
          <a:xfrm>
            <a:off x="3365758" y="1279724"/>
            <a:ext cx="2482769" cy="23624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0DF3D5-DC2B-4E03-B39D-C58B923FB485}"/>
              </a:ext>
            </a:extLst>
          </p:cNvPr>
          <p:cNvSpPr/>
          <p:nvPr/>
        </p:nvSpPr>
        <p:spPr>
          <a:xfrm>
            <a:off x="509286" y="3211975"/>
            <a:ext cx="491924" cy="27779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19C875-A82A-41AC-BC29-310732862532}"/>
              </a:ext>
            </a:extLst>
          </p:cNvPr>
          <p:cNvSpPr/>
          <p:nvPr/>
        </p:nvSpPr>
        <p:spPr>
          <a:xfrm>
            <a:off x="509286" y="3642167"/>
            <a:ext cx="491924" cy="2777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D0A81-2CD8-48ED-BAEA-A771555AB181}"/>
              </a:ext>
            </a:extLst>
          </p:cNvPr>
          <p:cNvSpPr/>
          <p:nvPr/>
        </p:nvSpPr>
        <p:spPr>
          <a:xfrm>
            <a:off x="509286" y="4072359"/>
            <a:ext cx="491924" cy="277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DB9DE-33D2-47F9-AAAE-C99A54D20799}"/>
              </a:ext>
            </a:extLst>
          </p:cNvPr>
          <p:cNvSpPr txBox="1"/>
          <p:nvPr/>
        </p:nvSpPr>
        <p:spPr>
          <a:xfrm>
            <a:off x="6401764" y="1313969"/>
            <a:ext cx="207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2"/>
                </a:solidFill>
                <a:latin typeface="Lato" panose="020B0604020202020204" charset="0"/>
              </a:rPr>
              <a:t>Additional Information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84762A-D0E5-44FC-9C8A-A7D43D7F02B8}"/>
              </a:ext>
            </a:extLst>
          </p:cNvPr>
          <p:cNvSpPr txBox="1"/>
          <p:nvPr/>
        </p:nvSpPr>
        <p:spPr>
          <a:xfrm>
            <a:off x="3718998" y="1313968"/>
            <a:ext cx="168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2"/>
                </a:solidFill>
                <a:latin typeface="Lato" panose="020B0604020202020204" charset="0"/>
              </a:rPr>
              <a:t>Collection Specific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41F19-D660-4D64-B3E5-AA841665DDF1}"/>
              </a:ext>
            </a:extLst>
          </p:cNvPr>
          <p:cNvSpPr txBox="1"/>
          <p:nvPr/>
        </p:nvSpPr>
        <p:spPr>
          <a:xfrm>
            <a:off x="6401764" y="1765139"/>
            <a:ext cx="2071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Browse Lists</a:t>
            </a:r>
          </a:p>
          <a:p>
            <a:pPr algn="ctr"/>
            <a:r>
              <a:rPr lang="en-US" dirty="0"/>
              <a:t>About Us</a:t>
            </a:r>
          </a:p>
          <a:p>
            <a:pPr algn="ctr"/>
            <a:r>
              <a:rPr lang="en-US" dirty="0"/>
              <a:t>Contact Us</a:t>
            </a:r>
          </a:p>
          <a:p>
            <a:pPr algn="ctr"/>
            <a:r>
              <a:rPr lang="en-US" dirty="0"/>
              <a:t>University History</a:t>
            </a:r>
          </a:p>
          <a:p>
            <a:pPr algn="ctr"/>
            <a:r>
              <a:rPr lang="en-US" dirty="0"/>
              <a:t>Exhibits</a:t>
            </a:r>
          </a:p>
          <a:p>
            <a:pPr algn="ctr"/>
            <a:r>
              <a:rPr lang="en-US" dirty="0"/>
              <a:t>Citation Examples</a:t>
            </a:r>
          </a:p>
          <a:p>
            <a:pPr algn="ctr"/>
            <a:r>
              <a:rPr lang="en-US" dirty="0"/>
              <a:t>Getting Started Guide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82495F-FF63-46FF-99FB-EBD092909C79}"/>
              </a:ext>
            </a:extLst>
          </p:cNvPr>
          <p:cNvSpPr/>
          <p:nvPr/>
        </p:nvSpPr>
        <p:spPr>
          <a:xfrm>
            <a:off x="3544747" y="1828042"/>
            <a:ext cx="2132634" cy="3993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A18388-C7F0-4177-B8B3-B67178C2AC5E}"/>
              </a:ext>
            </a:extLst>
          </p:cNvPr>
          <p:cNvSpPr/>
          <p:nvPr/>
        </p:nvSpPr>
        <p:spPr>
          <a:xfrm>
            <a:off x="3544747" y="2371524"/>
            <a:ext cx="2132634" cy="3993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9342C9-EF03-48ED-8C6A-3BFA032CF565}"/>
              </a:ext>
            </a:extLst>
          </p:cNvPr>
          <p:cNvSpPr/>
          <p:nvPr/>
        </p:nvSpPr>
        <p:spPr>
          <a:xfrm>
            <a:off x="3544747" y="2915006"/>
            <a:ext cx="2132634" cy="3993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AC63CE-F0D3-404B-91C5-07AEE68B5862}"/>
              </a:ext>
            </a:extLst>
          </p:cNvPr>
          <p:cNvSpPr txBox="1"/>
          <p:nvPr/>
        </p:nvSpPr>
        <p:spPr>
          <a:xfrm>
            <a:off x="3544747" y="1873816"/>
            <a:ext cx="2132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Collection Landing Page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7E5C8B-BFBA-462C-8E39-17D65E87C4A6}"/>
              </a:ext>
            </a:extLst>
          </p:cNvPr>
          <p:cNvSpPr txBox="1"/>
          <p:nvPr/>
        </p:nvSpPr>
        <p:spPr>
          <a:xfrm>
            <a:off x="3540825" y="2411469"/>
            <a:ext cx="2132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Collection Guide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9EDB4A-67DF-4459-915D-516DB9BFF148}"/>
              </a:ext>
            </a:extLst>
          </p:cNvPr>
          <p:cNvSpPr txBox="1"/>
          <p:nvPr/>
        </p:nvSpPr>
        <p:spPr>
          <a:xfrm>
            <a:off x="3540825" y="2964100"/>
            <a:ext cx="2132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History/Biography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3E8322-EDAF-4103-9A24-E6DEB7484E8E}"/>
              </a:ext>
            </a:extLst>
          </p:cNvPr>
          <p:cNvSpPr txBox="1"/>
          <p:nvPr/>
        </p:nvSpPr>
        <p:spPr>
          <a:xfrm>
            <a:off x="1031802" y="3196982"/>
            <a:ext cx="1151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 Page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611A1C-679E-4174-B1EF-9A4C296F49C3}"/>
              </a:ext>
            </a:extLst>
          </p:cNvPr>
          <p:cNvSpPr txBox="1"/>
          <p:nvPr/>
        </p:nvSpPr>
        <p:spPr>
          <a:xfrm>
            <a:off x="1019139" y="3627174"/>
            <a:ext cx="2150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Collection Landing Page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5B1C6D-389A-4E47-944B-97DD1964716C}"/>
              </a:ext>
            </a:extLst>
          </p:cNvPr>
          <p:cNvSpPr txBox="1"/>
          <p:nvPr/>
        </p:nvSpPr>
        <p:spPr>
          <a:xfrm>
            <a:off x="1019139" y="4054116"/>
            <a:ext cx="1279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 Page</a:t>
            </a:r>
          </a:p>
        </p:txBody>
      </p:sp>
    </p:spTree>
    <p:extLst>
      <p:ext uri="{BB962C8B-B14F-4D97-AF65-F5344CB8AC3E}">
        <p14:creationId xmlns:p14="http://schemas.microsoft.com/office/powerpoint/2010/main" val="360646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4" y="441375"/>
            <a:ext cx="7918047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4A245E"/>
                </a:solidFill>
              </a:rPr>
              <a:t>CONTENTdm</a:t>
            </a:r>
            <a:r>
              <a:rPr lang="en-US" dirty="0">
                <a:solidFill>
                  <a:srgbClr val="4A245E"/>
                </a:solidFill>
              </a:rPr>
              <a:t> JavaScript Lifecycle Events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ct val="100000"/>
              <a:buNone/>
            </a:pPr>
            <a:r>
              <a:rPr lang="en-US" b="1" dirty="0"/>
              <a:t>Used in our global JavaScript file to target different page types and add custom functionality</a:t>
            </a:r>
          </a:p>
          <a:p>
            <a:pPr marL="0" indent="0">
              <a:spcAft>
                <a:spcPts val="600"/>
              </a:spcAft>
              <a:buSzPct val="100000"/>
              <a:buNone/>
            </a:pPr>
            <a:endParaRPr lang="en-US" sz="1000" b="1" dirty="0"/>
          </a:p>
          <a:p>
            <a:pPr marL="285750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rgbClr val="0E2A47"/>
                </a:solidFill>
                <a:latin typeface="Consolas" panose="020B0609020204030204" pitchFamily="49" charset="0"/>
              </a:rPr>
              <a:t>cdm</a:t>
            </a:r>
            <a:r>
              <a:rPr lang="en-US" sz="1400" dirty="0">
                <a:solidFill>
                  <a:srgbClr val="0E2A47"/>
                </a:solidFill>
                <a:latin typeface="Consolas" panose="020B0609020204030204" pitchFamily="49" charset="0"/>
              </a:rPr>
              <a:t>-home-page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rgbClr val="0E2A47"/>
                </a:solidFill>
                <a:latin typeface="Consolas" panose="020B0609020204030204" pitchFamily="49" charset="0"/>
              </a:rPr>
              <a:t>cdm</a:t>
            </a:r>
            <a:r>
              <a:rPr lang="en-US" sz="1400" dirty="0">
                <a:solidFill>
                  <a:srgbClr val="0E2A47"/>
                </a:solidFill>
                <a:latin typeface="Consolas" panose="020B0609020204030204" pitchFamily="49" charset="0"/>
              </a:rPr>
              <a:t>-collection-landing-page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rgbClr val="0E2A47"/>
                </a:solidFill>
                <a:latin typeface="Consolas" panose="020B0609020204030204" pitchFamily="49" charset="0"/>
              </a:rPr>
              <a:t>cdm</a:t>
            </a:r>
            <a:r>
              <a:rPr lang="en-US" sz="1400" dirty="0">
                <a:solidFill>
                  <a:srgbClr val="0E2A47"/>
                </a:solidFill>
                <a:latin typeface="Consolas" panose="020B0609020204030204" pitchFamily="49" charset="0"/>
              </a:rPr>
              <a:t>-custom-page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E2A47"/>
                </a:solidFill>
              </a:rPr>
              <a:t>… and more!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11312-9CA7-45DA-9A7E-757454BD797A}"/>
              </a:ext>
            </a:extLst>
          </p:cNvPr>
          <p:cNvSpPr txBox="1"/>
          <p:nvPr/>
        </p:nvSpPr>
        <p:spPr>
          <a:xfrm>
            <a:off x="415724" y="3981690"/>
            <a:ext cx="821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https://help.oclc.org/Metadata_Services/CONTENTdm/Advanced_website_customization/JavaScript_customizations/List_of_JavaScript_lifecycle_events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1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2D6D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06425" y="604675"/>
            <a:ext cx="8296800" cy="39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Customizations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20166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5" y="4413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Global Header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ct val="100000"/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64339-E0E1-4524-A9D7-CB8B774A5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0" y="1730417"/>
            <a:ext cx="8030189" cy="14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22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5" y="4413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Global Footer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ct val="100000"/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64E586-BDF0-49B6-AEE2-63C70E344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10" y="1718841"/>
            <a:ext cx="8049779" cy="18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05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5" y="4413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Global Header &amp; Footer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ct val="100000"/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AC0AE-4975-48CA-BF59-3E6E277AC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138" y="1076772"/>
            <a:ext cx="2879856" cy="362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05C4AF-CC0C-48ED-AEBF-FFA715DD5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406" y="1076773"/>
            <a:ext cx="3021527" cy="3625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7D33D7-E201-469C-8915-1FF24477FC09}"/>
              </a:ext>
            </a:extLst>
          </p:cNvPr>
          <p:cNvSpPr txBox="1"/>
          <p:nvPr/>
        </p:nvSpPr>
        <p:spPr>
          <a:xfrm>
            <a:off x="445067" y="1935340"/>
            <a:ext cx="1921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dk2"/>
                </a:solidFill>
                <a:latin typeface="Lato"/>
              </a:rPr>
              <a:t>Header and footer appear on all pages, including Results pages.</a:t>
            </a:r>
          </a:p>
        </p:txBody>
      </p:sp>
    </p:spTree>
    <p:extLst>
      <p:ext uri="{BB962C8B-B14F-4D97-AF65-F5344CB8AC3E}">
        <p14:creationId xmlns:p14="http://schemas.microsoft.com/office/powerpoint/2010/main" val="1266987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5" y="43556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Home Page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7BF94D-24D5-4FE6-8C25-E3D3404EA043}"/>
              </a:ext>
            </a:extLst>
          </p:cNvPr>
          <p:cNvSpPr txBox="1"/>
          <p:nvPr/>
        </p:nvSpPr>
        <p:spPr>
          <a:xfrm>
            <a:off x="434175" y="1889325"/>
            <a:ext cx="283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dk2"/>
                </a:solidFill>
                <a:latin typeface="Lato"/>
              </a:rPr>
              <a:t>Offers many different ways to find and view the items in our collections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5D4877-451F-401D-9224-EE106EA4D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412" y="821834"/>
            <a:ext cx="3923818" cy="382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81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5" y="4413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Browse Lists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ct val="100000"/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CA7A13-4FCA-440F-9887-206FE65B0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45" y="1279724"/>
            <a:ext cx="4050574" cy="280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EFD99F-0B1F-4F9E-8FC5-CC27F0E76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677" y="1279724"/>
            <a:ext cx="4050574" cy="280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285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4" y="441375"/>
            <a:ext cx="8201627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Collection Landing Page: Facet Dropdowns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ct val="100000"/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F66C82-9CD9-4EE8-A84A-B2356CF77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60" y="1071498"/>
            <a:ext cx="3952754" cy="3555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2C921A-AEBD-43FD-9CE2-A907B17A0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144" y="1071498"/>
            <a:ext cx="2653443" cy="3558375"/>
          </a:xfrm>
          <a:prstGeom prst="rect">
            <a:avLst/>
          </a:prstGeom>
          <a:ln w="63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9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5;p37">
            <a:extLst>
              <a:ext uri="{FF2B5EF4-FFF2-40B4-BE49-F238E27FC236}">
                <a16:creationId xmlns:a16="http://schemas.microsoft.com/office/drawing/2014/main" id="{F21E15A2-E167-438D-82E5-A7E85063EEFF}"/>
              </a:ext>
            </a:extLst>
          </p:cNvPr>
          <p:cNvSpPr/>
          <p:nvPr/>
        </p:nvSpPr>
        <p:spPr>
          <a:xfrm>
            <a:off x="5279923" y="0"/>
            <a:ext cx="3864077" cy="5143500"/>
          </a:xfrm>
          <a:prstGeom prst="rect">
            <a:avLst/>
          </a:prstGeom>
          <a:solidFill>
            <a:srgbClr val="4A24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216;p37">
            <a:extLst>
              <a:ext uri="{FF2B5EF4-FFF2-40B4-BE49-F238E27FC236}">
                <a16:creationId xmlns:a16="http://schemas.microsoft.com/office/drawing/2014/main" id="{4C431A00-4990-42C3-8C90-451EB86C6FC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3292" y="403644"/>
            <a:ext cx="3082710" cy="43362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7066C2-FE9D-43DD-BBBA-BE604939ABBA}"/>
              </a:ext>
            </a:extLst>
          </p:cNvPr>
          <p:cNvSpPr/>
          <p:nvPr/>
        </p:nvSpPr>
        <p:spPr>
          <a:xfrm>
            <a:off x="1513429" y="1177464"/>
            <a:ext cx="353076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rgbClr val="0E2A47"/>
                </a:solidFill>
                <a:latin typeface="Roboto"/>
                <a:ea typeface="Roboto"/>
                <a:cs typeface="Roboto"/>
                <a:sym typeface="Roboto"/>
              </a:rPr>
              <a:t>Jennifer Galas</a:t>
            </a:r>
          </a:p>
          <a:p>
            <a:pPr lvl="0"/>
            <a:r>
              <a:rPr lang="en-US" dirty="0">
                <a:solidFill>
                  <a:srgbClr val="0E2A47"/>
                </a:solidFill>
                <a:latin typeface="Lato" panose="020B0604020202020204" charset="0"/>
                <a:ea typeface="Source Sans Pro" panose="020B0503030403020204" pitchFamily="34" charset="0"/>
                <a:cs typeface="Roboto"/>
                <a:sym typeface="Roboto"/>
              </a:rPr>
              <a:t>Library Systems Specialist</a:t>
            </a:r>
          </a:p>
          <a:p>
            <a:pPr lvl="0"/>
            <a:r>
              <a:rPr lang="en-US" dirty="0">
                <a:solidFill>
                  <a:srgbClr val="0E2A47"/>
                </a:solidFill>
                <a:latin typeface="Lato" panose="020B0604020202020204" charset="0"/>
                <a:ea typeface="Source Sans Pro" panose="020B0503030403020204" pitchFamily="34" charset="0"/>
                <a:cs typeface="Roboto"/>
                <a:sym typeface="Roboto"/>
              </a:rPr>
              <a:t>Digital Services Web Developer</a:t>
            </a:r>
          </a:p>
        </p:txBody>
      </p:sp>
      <p:pic>
        <p:nvPicPr>
          <p:cNvPr id="1026" name="Picture 2" descr="https://www.scranton.edu/academics/wml/directory/images/galas-sm.jpg">
            <a:extLst>
              <a:ext uri="{FF2B5EF4-FFF2-40B4-BE49-F238E27FC236}">
                <a16:creationId xmlns:a16="http://schemas.microsoft.com/office/drawing/2014/main" id="{3B154613-711E-4BBF-8FC6-F3F18D0AC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98" y="117746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3634F9-23B8-4FBD-8BB6-B2D21C40398B}"/>
              </a:ext>
            </a:extLst>
          </p:cNvPr>
          <p:cNvSpPr/>
          <p:nvPr/>
        </p:nvSpPr>
        <p:spPr>
          <a:xfrm>
            <a:off x="387998" y="253574"/>
            <a:ext cx="2932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 sz="3200" b="1" dirty="0">
                <a:solidFill>
                  <a:srgbClr val="4A245E"/>
                </a:solidFill>
                <a:latin typeface="Raleway"/>
                <a:sym typeface="Raleway"/>
              </a:rPr>
              <a:t>Who &amp; </a:t>
            </a:r>
            <a:r>
              <a:rPr lang="en-US" sz="3200" b="1" dirty="0">
                <a:solidFill>
                  <a:srgbClr val="4A245E"/>
                </a:solidFill>
                <a:latin typeface="Raleway"/>
                <a:sym typeface="Raleway"/>
              </a:rPr>
              <a:t>Where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75344C-25B3-4B7A-9673-97557BAF974C}"/>
              </a:ext>
            </a:extLst>
          </p:cNvPr>
          <p:cNvSpPr/>
          <p:nvPr/>
        </p:nvSpPr>
        <p:spPr>
          <a:xfrm>
            <a:off x="387998" y="2571750"/>
            <a:ext cx="3530763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rgbClr val="0E2A47"/>
                </a:solidFill>
                <a:latin typeface="Roboto"/>
                <a:ea typeface="Roboto"/>
                <a:cs typeface="Roboto"/>
                <a:sym typeface="Roboto"/>
              </a:rPr>
              <a:t>Weinberg Memorial Library at The University of Scranton</a:t>
            </a:r>
            <a:endParaRPr lang="en-US" sz="1800" b="1" dirty="0">
              <a:solidFill>
                <a:srgbClr val="0E2A47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Roboto"/>
              <a:sym typeface="Lato"/>
            </a:endParaRPr>
          </a:p>
          <a:p>
            <a:pPr marL="406400" lvl="0" indent="-285750">
              <a:lnSpc>
                <a:spcPct val="115000"/>
              </a:lnSpc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E2A47"/>
                </a:solidFill>
                <a:latin typeface="Lato" panose="020B0604020202020204" charset="0"/>
                <a:ea typeface="Source Sans Pro" panose="020B0503030403020204" pitchFamily="34" charset="0"/>
                <a:sym typeface="Lato"/>
              </a:rPr>
              <a:t>Catholic and Jesuit University</a:t>
            </a:r>
          </a:p>
          <a:p>
            <a:pPr marL="406400" lvl="0" indent="-285750">
              <a:lnSpc>
                <a:spcPct val="115000"/>
              </a:lnSpc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E2A47"/>
                </a:solidFill>
                <a:latin typeface="Lato" panose="020B0604020202020204" charset="0"/>
                <a:ea typeface="Source Sans Pro" panose="020B0503030403020204" pitchFamily="34" charset="0"/>
                <a:sym typeface="Lato"/>
              </a:rPr>
              <a:t>Located in Scranton, PA</a:t>
            </a:r>
          </a:p>
          <a:p>
            <a:pPr marL="406400" indent="-285750">
              <a:lnSpc>
                <a:spcPct val="115000"/>
              </a:lnSpc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E2A47"/>
                </a:solidFill>
                <a:latin typeface="Lato" panose="020B0604020202020204" charset="0"/>
                <a:ea typeface="Source Sans Pro" panose="020B0503030403020204" pitchFamily="34" charset="0"/>
              </a:rPr>
              <a:t>80,000-square-foot, five-story building opened in 1992</a:t>
            </a:r>
          </a:p>
          <a:p>
            <a:pPr marL="406400" indent="-285750">
              <a:lnSpc>
                <a:spcPct val="115000"/>
              </a:lnSpc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E2A47"/>
                </a:solidFill>
                <a:latin typeface="Lato" panose="020B0604020202020204" charset="0"/>
                <a:ea typeface="Source Sans Pro" panose="020B0503030403020204" pitchFamily="34" charset="0"/>
                <a:sym typeface="Lato"/>
              </a:rPr>
              <a:t>Currently 77 formal collections with more to be processed!</a:t>
            </a:r>
          </a:p>
          <a:p>
            <a:pPr lvl="0">
              <a:spcAft>
                <a:spcPts val="600"/>
              </a:spcAft>
            </a:pPr>
            <a:endParaRPr lang="en-US" sz="1800" b="1" dirty="0">
              <a:solidFill>
                <a:srgbClr val="0E2A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6268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4" y="441375"/>
            <a:ext cx="8201627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Collection Landing Page: Featured Boxes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ct val="100000"/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788B2-33B3-4680-94FD-17537C407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524" y="1526003"/>
            <a:ext cx="5932025" cy="2592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0381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4" y="441375"/>
            <a:ext cx="8201627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Collection Landing Page: Related Content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ct val="100000"/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3F802-02A6-45BF-8952-87A97C31B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899" y="1360026"/>
            <a:ext cx="5797752" cy="2857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573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4" y="441375"/>
            <a:ext cx="8201627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Collection Landing Page: No Digital Items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ct val="100000"/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4E9B1E-4A7E-41BF-976C-F52798AFB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261" y="1076775"/>
            <a:ext cx="3768095" cy="341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82B079-4254-4370-A347-A5E8BE6ADF8F}"/>
              </a:ext>
            </a:extLst>
          </p:cNvPr>
          <p:cNvSpPr txBox="1"/>
          <p:nvPr/>
        </p:nvSpPr>
        <p:spPr>
          <a:xfrm>
            <a:off x="434175" y="1866176"/>
            <a:ext cx="3136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dk2"/>
                </a:solidFill>
                <a:latin typeface="Lato"/>
              </a:rPr>
              <a:t>Digital item search features can be added easily when/if we digitize items from the collection.</a:t>
            </a:r>
          </a:p>
        </p:txBody>
      </p:sp>
    </p:spTree>
    <p:extLst>
      <p:ext uri="{BB962C8B-B14F-4D97-AF65-F5344CB8AC3E}">
        <p14:creationId xmlns:p14="http://schemas.microsoft.com/office/powerpoint/2010/main" val="2824498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4" y="441375"/>
            <a:ext cx="8201627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Collection Guide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ct val="100000"/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2357D-858D-4BDC-9F1A-58A5A3AA8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345" y="983848"/>
            <a:ext cx="3696134" cy="3654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D9A2C1-2E37-4FCE-9345-5DE05C8005D7}"/>
              </a:ext>
            </a:extLst>
          </p:cNvPr>
          <p:cNvSpPr txBox="1"/>
          <p:nvPr/>
        </p:nvSpPr>
        <p:spPr>
          <a:xfrm>
            <a:off x="434175" y="1866176"/>
            <a:ext cx="3136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dk2"/>
                </a:solidFill>
                <a:latin typeface="Lato"/>
              </a:rPr>
              <a:t>One guide for each collection</a:t>
            </a:r>
          </a:p>
          <a:p>
            <a:endParaRPr lang="en-US" i="1" dirty="0">
              <a:solidFill>
                <a:schemeClr val="dk2"/>
              </a:solidFill>
              <a:latin typeface="Lato"/>
            </a:endParaRPr>
          </a:p>
          <a:p>
            <a:r>
              <a:rPr lang="en-US" i="1" dirty="0">
                <a:solidFill>
                  <a:schemeClr val="dk2"/>
                </a:solidFill>
                <a:latin typeface="Lato"/>
              </a:rPr>
              <a:t>Contains access information, scope and content note, box inventory, acquisitions information, and digitization information (if any)</a:t>
            </a:r>
          </a:p>
        </p:txBody>
      </p:sp>
    </p:spTree>
    <p:extLst>
      <p:ext uri="{BB962C8B-B14F-4D97-AF65-F5344CB8AC3E}">
        <p14:creationId xmlns:p14="http://schemas.microsoft.com/office/powerpoint/2010/main" val="3587807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4" y="441375"/>
            <a:ext cx="8201627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Supporting Content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ct val="100000"/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B400D-FB36-4E4E-8D04-F217DD54B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627" y="1279725"/>
            <a:ext cx="6522295" cy="3249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689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5" y="4413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Timeline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ct val="100000"/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C53BF-604D-428D-AD83-5AB3715DB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755" y="1076775"/>
            <a:ext cx="4840039" cy="3574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368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5" y="4413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Campus Building Map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ct val="100000"/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D5EF1-FC93-445D-82AD-D82EB5E57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59" y="1279724"/>
            <a:ext cx="4060086" cy="280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B32D26-AB67-43F5-BD89-7A9239D26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479" y="1279724"/>
            <a:ext cx="4060086" cy="280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663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2D6D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06425" y="604675"/>
            <a:ext cx="8296800" cy="39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Next Steps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863314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5" y="4413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Next Steps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/>
              <a:t>How might we improve access to our collections, promote them, and keep them useful and relevant to our patrons?</a:t>
            </a:r>
          </a:p>
          <a:p>
            <a:pPr marL="0" indent="0">
              <a:buNone/>
            </a:pPr>
            <a:endParaRPr lang="en-US" sz="1000" b="1" dirty="0"/>
          </a:p>
          <a:p>
            <a:pPr marL="285750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E2A47"/>
                </a:solidFill>
              </a:rPr>
              <a:t>Better integration with physical exhibits in the library and digital exhibits in </a:t>
            </a:r>
            <a:r>
              <a:rPr lang="en-US" sz="1400" dirty="0" err="1">
                <a:solidFill>
                  <a:srgbClr val="0E2A47"/>
                </a:solidFill>
              </a:rPr>
              <a:t>Omeka</a:t>
            </a:r>
            <a:endParaRPr lang="en-US" sz="1400" dirty="0">
              <a:solidFill>
                <a:srgbClr val="0E2A47"/>
              </a:solidFill>
            </a:endParaRPr>
          </a:p>
          <a:p>
            <a:pPr marL="285750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E2A47"/>
                </a:solidFill>
              </a:rPr>
              <a:t>Ensure that any new ILS/LSP under consideration integrates with our collection content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E2A47"/>
                </a:solidFill>
              </a:rPr>
              <a:t>Increase use of timeline views and maps to visualize content in context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E2A47"/>
                </a:solidFill>
              </a:rPr>
              <a:t>Continue promoting the use of our collections in the classroom and through the Humanities Center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E2A47"/>
                </a:solidFill>
              </a:rPr>
              <a:t>Graphic design refresh?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4152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5" y="4413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Explore Our Collections!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/>
              <a:t>The University of Scranton Archives and Helen Gallagher McHugh Special Collections are available online here: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sz="2400" b="1" dirty="0">
                <a:solidFill>
                  <a:srgbClr val="0E2A47"/>
                </a:solidFill>
                <a:hlinkClick r:id="rId3"/>
              </a:rPr>
              <a:t>https://digitalservices.scranton.edu/</a:t>
            </a:r>
            <a:endParaRPr lang="en-US" sz="2400" b="1" dirty="0">
              <a:solidFill>
                <a:srgbClr val="0E2A47"/>
              </a:solidFill>
            </a:endParaRP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sz="1400" dirty="0">
                <a:solidFill>
                  <a:srgbClr val="0E2A47"/>
                </a:solidFill>
                <a:latin typeface="Lato" panose="020B0604020202020204" charset="0"/>
                <a:ea typeface="Source Sans Pro" panose="020B0503030403020204" pitchFamily="34" charset="0"/>
              </a:rPr>
              <a:t>Please visit and let us know what you think!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SzPct val="100000"/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251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5" y="4413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Outline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Improving Organization and Visibility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Page Types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Customizations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Next Steps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358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265500" y="507325"/>
            <a:ext cx="4045200" cy="6725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245E"/>
                </a:solidFill>
              </a:rPr>
              <a:t>Thank you!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276" name="Google Shape;276;p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 panose="020B0604020202020204" charset="0"/>
              </a:rPr>
              <a:t>Background information</a:t>
            </a:r>
            <a:endParaRPr dirty="0">
              <a:latin typeface="Lato" panose="020B0604020202020204" charset="0"/>
            </a:endParaRPr>
          </a:p>
          <a:p>
            <a:pPr>
              <a:spcBef>
                <a:spcPts val="1200"/>
              </a:spcBef>
              <a:buSzPct val="80000"/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Lato" panose="020B0604020202020204" charset="0"/>
                <a:ea typeface="Source Sans Pro" panose="020B0503030403020204" pitchFamily="34" charset="0"/>
                <a:cs typeface="Arial"/>
              </a:rPr>
              <a:t>Jennifer Galas and Kristen Yarmey, </a:t>
            </a:r>
            <a:r>
              <a:rPr lang="en-US" sz="1200" b="1" dirty="0">
                <a:solidFill>
                  <a:schemeClr val="bg1"/>
                </a:solidFill>
                <a:latin typeface="Lato" panose="020B0604020202020204" charset="0"/>
                <a:ea typeface="Source Sans Pro" panose="020B0503030403020204" pitchFamily="34" charset="0"/>
                <a:cs typeface="Arial"/>
              </a:rPr>
              <a:t>A New Look for Special and Digital Collections</a:t>
            </a:r>
            <a:r>
              <a:rPr lang="en-US" sz="1200" dirty="0">
                <a:solidFill>
                  <a:schemeClr val="bg1"/>
                </a:solidFill>
                <a:latin typeface="Lato" panose="020B0604020202020204" charset="0"/>
                <a:ea typeface="Source Sans Pro" panose="020B0503030403020204" pitchFamily="34" charset="0"/>
                <a:cs typeface="Arial"/>
              </a:rPr>
              <a:t>, </a:t>
            </a:r>
            <a:r>
              <a:rPr lang="en-US" sz="1200" i="1" dirty="0">
                <a:solidFill>
                  <a:schemeClr val="bg1"/>
                </a:solidFill>
                <a:latin typeface="Lato" panose="020B0604020202020204" charset="0"/>
                <a:ea typeface="Source Sans Pro" panose="020B0503030403020204" pitchFamily="34" charset="0"/>
                <a:cs typeface="Arial"/>
              </a:rPr>
              <a:t>The Harry &amp; Jeanette Weinberg Memorial Library Information Update</a:t>
            </a:r>
            <a:r>
              <a:rPr lang="en-US" sz="1200" dirty="0">
                <a:solidFill>
                  <a:schemeClr val="bg1"/>
                </a:solidFill>
                <a:latin typeface="Lato" panose="020B0604020202020204" charset="0"/>
                <a:ea typeface="Source Sans Pro" panose="020B0503030403020204" pitchFamily="34" charset="0"/>
                <a:cs typeface="Arial"/>
              </a:rPr>
              <a:t>, Fall 2016, p. 2. </a:t>
            </a:r>
            <a:r>
              <a:rPr lang="en-US" sz="1200" dirty="0">
                <a:solidFill>
                  <a:schemeClr val="bg1"/>
                </a:solidFill>
                <a:latin typeface="Lato" panose="020B0604020202020204" charset="0"/>
                <a:ea typeface="Source Sans Pro" panose="020B0503030403020204" pitchFamily="34" charset="0"/>
                <a:cs typeface="Arial"/>
                <a:hlinkClick r:id="rId3"/>
              </a:rPr>
              <a:t>https://digitalservices.scranton.edu/digital/collection/publications/id/563/rec/7</a:t>
            </a:r>
            <a:r>
              <a:rPr lang="en-US" sz="1400" dirty="0">
                <a:solidFill>
                  <a:schemeClr val="bg1"/>
                </a:solidFill>
                <a:latin typeface="Lato" panose="020B0604020202020204" charset="0"/>
                <a:ea typeface="Source Sans Pro" panose="020B0503030403020204" pitchFamily="34" charset="0"/>
                <a:cs typeface="Arial"/>
                <a:hlinkClick r:id="rId3"/>
              </a:rPr>
              <a:t> </a:t>
            </a:r>
            <a:endParaRPr lang="en-US" sz="1400" dirty="0">
              <a:solidFill>
                <a:schemeClr val="bg1"/>
              </a:solidFill>
              <a:latin typeface="Lato" panose="020B0604020202020204" charset="0"/>
              <a:ea typeface="Source Sans Pro" panose="020B0503030403020204" pitchFamily="34" charset="0"/>
              <a:cs typeface="Arial"/>
            </a:endParaRPr>
          </a:p>
          <a:p>
            <a:pPr>
              <a:spcBef>
                <a:spcPts val="1200"/>
              </a:spcBef>
              <a:buSzPct val="80000"/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Lato" panose="020B0604020202020204" charset="0"/>
                <a:ea typeface="Source Sans Pro" panose="020B0503030403020204" pitchFamily="34" charset="0"/>
                <a:cs typeface="Arial"/>
              </a:rPr>
              <a:t>Jennifer Galas. </a:t>
            </a:r>
            <a:r>
              <a:rPr lang="en-US" sz="1200" b="1" dirty="0">
                <a:solidFill>
                  <a:schemeClr val="bg1"/>
                </a:solidFill>
                <a:latin typeface="Lato" panose="020B0604020202020204" charset="0"/>
                <a:ea typeface="Source Sans Pro" panose="020B0503030403020204" pitchFamily="34" charset="0"/>
                <a:cs typeface="Arial"/>
              </a:rPr>
              <a:t>Building Order: Using Free Tools &amp; Templates to Streamline Content Management Workflow</a:t>
            </a:r>
            <a:r>
              <a:rPr lang="en-US" sz="1200" dirty="0">
                <a:solidFill>
                  <a:schemeClr val="bg1"/>
                </a:solidFill>
                <a:latin typeface="Lato" panose="020B0604020202020204" charset="0"/>
                <a:ea typeface="Source Sans Pro" panose="020B0503030403020204" pitchFamily="34" charset="0"/>
                <a:cs typeface="Arial"/>
              </a:rPr>
              <a:t>, a presentation given at </a:t>
            </a:r>
            <a:r>
              <a:rPr lang="en-US" sz="1200" dirty="0" err="1">
                <a:solidFill>
                  <a:schemeClr val="bg1"/>
                </a:solidFill>
                <a:latin typeface="Lato" panose="020B0604020202020204" charset="0"/>
                <a:ea typeface="Source Sans Pro" panose="020B0503030403020204" pitchFamily="34" charset="0"/>
                <a:cs typeface="Arial"/>
              </a:rPr>
              <a:t>CONTENTdm</a:t>
            </a:r>
            <a:r>
              <a:rPr lang="en-US" sz="1200" dirty="0">
                <a:solidFill>
                  <a:schemeClr val="bg1"/>
                </a:solidFill>
                <a:latin typeface="Lato" panose="020B0604020202020204" charset="0"/>
                <a:ea typeface="Source Sans Pro" panose="020B0503030403020204" pitchFamily="34" charset="0"/>
                <a:cs typeface="Arial"/>
              </a:rPr>
              <a:t> Users Group Conference, May 28, 2015, Baltimore, MD. </a:t>
            </a:r>
            <a:r>
              <a:rPr lang="en-US" sz="1200" dirty="0">
                <a:solidFill>
                  <a:schemeClr val="bg1"/>
                </a:solidFill>
                <a:latin typeface="Lato" panose="020B0604020202020204" charset="0"/>
                <a:ea typeface="Source Sans Pro" panose="020B0503030403020204" pitchFamily="34" charset="0"/>
                <a:cs typeface="Arial"/>
                <a:hlinkClick r:id="rId4"/>
              </a:rPr>
              <a:t>https://jennifergalas.com/code/building-order/</a:t>
            </a:r>
            <a:endParaRPr lang="en-US" sz="1200" dirty="0">
              <a:solidFill>
                <a:schemeClr val="bg1"/>
              </a:solidFill>
              <a:latin typeface="Lato" panose="020B0604020202020204" charset="0"/>
              <a:ea typeface="Source Sans Pro" panose="020B0503030403020204" pitchFamily="34" charset="0"/>
              <a:cs typeface="Arial"/>
            </a:endParaRPr>
          </a:p>
          <a:p>
            <a:pPr>
              <a:buSzPct val="80000"/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Lato" panose="020B0604020202020204" charset="0"/>
              <a:ea typeface="Source Sans Pro" panose="020B0503030403020204" pitchFamily="34" charset="0"/>
              <a:cs typeface="Arial"/>
            </a:endParaRPr>
          </a:p>
          <a:p>
            <a:pPr>
              <a:buSzPct val="80000"/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Lato" panose="020B0604020202020204" charset="0"/>
              <a:ea typeface="Source Sans Pro" panose="020B0503030403020204" pitchFamily="34" charset="0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000" dirty="0">
              <a:latin typeface="Lato" panose="020B0604020202020204" charset="0"/>
            </a:endParaRPr>
          </a:p>
        </p:txBody>
      </p:sp>
      <p:sp>
        <p:nvSpPr>
          <p:cNvPr id="277" name="Google Shape;277;p39"/>
          <p:cNvSpPr txBox="1">
            <a:spLocks noGrp="1"/>
          </p:cNvSpPr>
          <p:nvPr>
            <p:ph type="subTitle" idx="1"/>
          </p:nvPr>
        </p:nvSpPr>
        <p:spPr>
          <a:xfrm>
            <a:off x="245550" y="1738635"/>
            <a:ext cx="4045200" cy="21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Lato" panose="020B0604020202020204" charset="0"/>
                <a:ea typeface="Source Sans Pro" panose="020B0503030403020204" pitchFamily="34" charset="0"/>
                <a:cs typeface="Arial"/>
                <a:sym typeface="Arial"/>
              </a:rPr>
              <a:t>If you have additional questions or would like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Lato" panose="020B0604020202020204" charset="0"/>
                <a:ea typeface="Source Sans Pro" panose="020B0503030403020204" pitchFamily="34" charset="0"/>
                <a:cs typeface="Arial"/>
                <a:sym typeface="Arial"/>
              </a:rPr>
              <a:t>more information, </a:t>
            </a:r>
            <a:r>
              <a:rPr lang="en-US" sz="1400" dirty="0">
                <a:latin typeface="Lato" panose="020B0604020202020204" charset="0"/>
                <a:ea typeface="Source Sans Pro" panose="020B0503030403020204" pitchFamily="34" charset="0"/>
                <a:cs typeface="Arial"/>
                <a:sym typeface="Arial"/>
              </a:rPr>
              <a:t>please</a:t>
            </a:r>
            <a:r>
              <a:rPr lang="en" sz="1400" dirty="0">
                <a:latin typeface="Lato" panose="020B0604020202020204" charset="0"/>
                <a:ea typeface="Source Sans Pro" panose="020B0503030403020204" pitchFamily="34" charset="0"/>
                <a:cs typeface="Arial"/>
                <a:sym typeface="Arial"/>
              </a:rPr>
              <a:t> contact:</a:t>
            </a:r>
            <a:endParaRPr sz="1400" dirty="0">
              <a:latin typeface="Lato" panose="020B0604020202020204" charset="0"/>
              <a:ea typeface="Source Sans Pro" panose="020B0503030403020204" pitchFamily="34" charset="0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Lato" panose="020B0604020202020204" charset="0"/>
              <a:ea typeface="Source Sans Pro" panose="020B0503030403020204" pitchFamily="34" charset="0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Lato" panose="020B0604020202020204" charset="0"/>
              <a:ea typeface="Source Sans Pro" panose="020B0503030403020204" pitchFamily="34" charset="0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600" dirty="0">
                <a:latin typeface="Lato" panose="020B0604020202020204" charset="0"/>
                <a:ea typeface="Source Sans Pro" panose="020B0503030403020204" pitchFamily="34" charset="0"/>
                <a:cs typeface="Arial"/>
                <a:sym typeface="Arial"/>
              </a:rPr>
              <a:t>Jennifer Galas</a:t>
            </a:r>
            <a:endParaRPr sz="1600" dirty="0">
              <a:latin typeface="Lato" panose="020B0604020202020204" charset="0"/>
              <a:ea typeface="Source Sans Pro" panose="020B0503030403020204" pitchFamily="34" charset="0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rgbClr val="009688"/>
                </a:solidFill>
                <a:latin typeface="Lato" panose="020B0604020202020204" charset="0"/>
                <a:ea typeface="Source Sans Pro" panose="020B0503030403020204" pitchFamily="34" charset="0"/>
                <a:cs typeface="Arial"/>
                <a:sym typeface="Arial"/>
                <a:hlinkClick r:id="rId5"/>
              </a:rPr>
              <a:t>jennifer.galas@scranton.edu</a:t>
            </a:r>
            <a:endParaRPr sz="2000" dirty="0">
              <a:latin typeface="Lato" panose="020B0604020202020204" charset="0"/>
              <a:ea typeface="Source Sans Pro" panose="020B0503030403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Google Shape;90;p15">
            <a:extLst>
              <a:ext uri="{FF2B5EF4-FFF2-40B4-BE49-F238E27FC236}">
                <a16:creationId xmlns:a16="http://schemas.microsoft.com/office/drawing/2014/main" id="{B65C006E-5E99-437B-839F-5EE151481E2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550" y="4374909"/>
            <a:ext cx="2002650" cy="59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ACEBD0-BB7B-4719-9CC5-DD1C4F177E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369" y="4419300"/>
            <a:ext cx="1892331" cy="5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7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2D6D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06425" y="604675"/>
            <a:ext cx="8296800" cy="39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Improving Organization</a:t>
            </a:r>
            <a:br>
              <a:rPr lang="en-US" sz="4000" dirty="0"/>
            </a:br>
            <a:r>
              <a:rPr lang="en-US" sz="4000" dirty="0"/>
              <a:t>and Visibility</a:t>
            </a:r>
            <a:endParaRPr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5" y="43380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Combining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4A245E"/>
                </a:solidFill>
              </a:rPr>
              <a:t>Collections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11100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Web Presence Redesign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1400" b="1" dirty="0">
                <a:solidFill>
                  <a:srgbClr val="0E2A47"/>
                </a:solidFill>
              </a:rPr>
              <a:t>Problem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E2A47"/>
                </a:solidFill>
                <a:latin typeface="Lato" panose="020B0604020202020204" charset="0"/>
                <a:ea typeface="Source Sans Pro" panose="020B0503030403020204" pitchFamily="34" charset="0"/>
                <a:sym typeface="Arial"/>
              </a:rPr>
              <a:t>University Archives, Special Collections, and Digital Collections have similar/overlapping content, but the content is scattered across different websites and platforms.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E2A47"/>
                </a:solidFill>
              </a:rPr>
              <a:t>Goal</a:t>
            </a:r>
            <a:br>
              <a:rPr lang="en-US" sz="1400" b="1" dirty="0"/>
            </a:br>
            <a:r>
              <a:rPr lang="en-US" sz="1400" dirty="0">
                <a:solidFill>
                  <a:srgbClr val="0E2A47"/>
                </a:solidFill>
              </a:rPr>
              <a:t>Combine University Archives, Special Collections, and Digital Collections into one website.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0E2A47"/>
                </a:solidFill>
              </a:rPr>
              <a:t>Desired Outcomes</a:t>
            </a:r>
          </a:p>
          <a:p>
            <a:pPr marL="285750" indent="-28575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E2A47"/>
                </a:solidFill>
              </a:rPr>
              <a:t>Improve visibility and discovery of our rich, diverse collections, and encourage user interaction</a:t>
            </a:r>
          </a:p>
          <a:p>
            <a:pPr marL="285750" indent="-28575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E2A47"/>
                </a:solidFill>
              </a:rPr>
              <a:t>Design a website with a consistent, attractive user interface</a:t>
            </a:r>
          </a:p>
          <a:p>
            <a:pPr marL="285750" indent="-285750"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E2A47"/>
                </a:solidFill>
              </a:rPr>
              <a:t>Create one place to store all collection information and digitized versions when available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667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5" y="4413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Combining Collections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51E48-101A-41BC-8EC3-572C5066B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2" y="1817289"/>
            <a:ext cx="3557700" cy="281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311F9-9090-499F-A907-C4F28C304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66" y="1298542"/>
            <a:ext cx="3036389" cy="333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44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5" y="43556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245E"/>
                </a:solidFill>
              </a:rPr>
              <a:t>Combining Collections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06D2FE-6187-4B3F-B618-7B1A3ABA4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82" y="1145400"/>
            <a:ext cx="3948874" cy="348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7BF94D-24D5-4FE6-8C25-E3D3404EA043}"/>
              </a:ext>
            </a:extLst>
          </p:cNvPr>
          <p:cNvSpPr txBox="1"/>
          <p:nvPr/>
        </p:nvSpPr>
        <p:spPr>
          <a:xfrm>
            <a:off x="434175" y="1889325"/>
            <a:ext cx="26783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dk2"/>
                </a:solidFill>
                <a:latin typeface="Lato"/>
              </a:rPr>
              <a:t>Redesign completed late 2016, using </a:t>
            </a:r>
            <a:r>
              <a:rPr lang="en-US" i="1" dirty="0" err="1">
                <a:solidFill>
                  <a:schemeClr val="dk2"/>
                </a:solidFill>
                <a:latin typeface="Lato"/>
              </a:rPr>
              <a:t>CONTENTdm</a:t>
            </a:r>
            <a:r>
              <a:rPr lang="en-US" i="1" dirty="0">
                <a:solidFill>
                  <a:schemeClr val="dk2"/>
                </a:solidFill>
                <a:latin typeface="Lato"/>
              </a:rPr>
              <a:t> version 6.x.</a:t>
            </a:r>
          </a:p>
          <a:p>
            <a:endParaRPr lang="en-US" i="1" dirty="0">
              <a:solidFill>
                <a:schemeClr val="dk2"/>
              </a:solidFill>
              <a:latin typeface="Lato"/>
            </a:endParaRPr>
          </a:p>
          <a:p>
            <a:r>
              <a:rPr lang="en-US" i="1" dirty="0">
                <a:solidFill>
                  <a:schemeClr val="dk2"/>
                </a:solidFill>
                <a:latin typeface="Lato"/>
              </a:rPr>
              <a:t>Later redeveloped for </a:t>
            </a:r>
            <a:r>
              <a:rPr lang="en-US" i="1" dirty="0" err="1">
                <a:solidFill>
                  <a:schemeClr val="dk2"/>
                </a:solidFill>
                <a:latin typeface="Lato"/>
              </a:rPr>
              <a:t>CONTENTdm</a:t>
            </a:r>
            <a:r>
              <a:rPr lang="en-US" i="1" dirty="0">
                <a:solidFill>
                  <a:schemeClr val="dk2"/>
                </a:solidFill>
                <a:latin typeface="Lato"/>
              </a:rPr>
              <a:t> responsive.</a:t>
            </a:r>
          </a:p>
        </p:txBody>
      </p:sp>
    </p:spTree>
    <p:extLst>
      <p:ext uri="{BB962C8B-B14F-4D97-AF65-F5344CB8AC3E}">
        <p14:creationId xmlns:p14="http://schemas.microsoft.com/office/powerpoint/2010/main" val="241342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725" y="44137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4A245E"/>
                </a:solidFill>
              </a:rPr>
              <a:t>CONTENTdm</a:t>
            </a:r>
            <a:endParaRPr dirty="0">
              <a:solidFill>
                <a:srgbClr val="4A245E"/>
              </a:solidFill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725" y="1279725"/>
            <a:ext cx="8294100" cy="3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Why </a:t>
            </a:r>
            <a:r>
              <a:rPr lang="en-US" b="1" dirty="0" err="1"/>
              <a:t>CONTENTdm</a:t>
            </a:r>
            <a:r>
              <a:rPr lang="en-US" b="1" dirty="0"/>
              <a:t> was a good choice</a:t>
            </a:r>
          </a:p>
          <a:p>
            <a:pPr marL="0" indent="0">
              <a:buNone/>
            </a:pPr>
            <a:endParaRPr lang="en-US" sz="1000" b="1" dirty="0"/>
          </a:p>
          <a:p>
            <a:pPr marL="285750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E2A47"/>
                </a:solidFill>
              </a:rPr>
              <a:t>Many digitized items already stored in the system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E2A47"/>
                </a:solidFill>
              </a:rPr>
              <a:t>Long-term, good experiences with the software and support</a:t>
            </a:r>
          </a:p>
          <a:p>
            <a:pPr marL="285750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E2A47"/>
                </a:solidFill>
              </a:rPr>
              <a:t>Ability to create custom landing pages and pages not tied to digital collections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4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2D6D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06425" y="604675"/>
            <a:ext cx="8296800" cy="39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Page Types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839983670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4A245E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731</Words>
  <Application>Microsoft Office PowerPoint</Application>
  <PresentationFormat>On-screen Show (16:9)</PresentationFormat>
  <Paragraphs>217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Raleway</vt:lpstr>
      <vt:lpstr>Wingdings</vt:lpstr>
      <vt:lpstr>Roboto</vt:lpstr>
      <vt:lpstr>Consolas</vt:lpstr>
      <vt:lpstr>Lato</vt:lpstr>
      <vt:lpstr>Source Sans Pro</vt:lpstr>
      <vt:lpstr>Arial</vt:lpstr>
      <vt:lpstr>Swiss</vt:lpstr>
      <vt:lpstr>Outside the Box</vt:lpstr>
      <vt:lpstr>PowerPoint Presentation</vt:lpstr>
      <vt:lpstr>Outline</vt:lpstr>
      <vt:lpstr>Improving Organization and Visibility</vt:lpstr>
      <vt:lpstr>Combining Collections</vt:lpstr>
      <vt:lpstr>Combining Collections</vt:lpstr>
      <vt:lpstr>Combining Collections</vt:lpstr>
      <vt:lpstr>CONTENTdm</vt:lpstr>
      <vt:lpstr>Page Types</vt:lpstr>
      <vt:lpstr>Page Types</vt:lpstr>
      <vt:lpstr>Page Types</vt:lpstr>
      <vt:lpstr>CONTENTdm JavaScript Lifecycle Events</vt:lpstr>
      <vt:lpstr>Customizations</vt:lpstr>
      <vt:lpstr>Global Header</vt:lpstr>
      <vt:lpstr>Global Footer</vt:lpstr>
      <vt:lpstr>Global Header &amp; Footer</vt:lpstr>
      <vt:lpstr>Home Page</vt:lpstr>
      <vt:lpstr>Browse Lists</vt:lpstr>
      <vt:lpstr>Collection Landing Page: Facet Dropdowns</vt:lpstr>
      <vt:lpstr>Collection Landing Page: Featured Boxes</vt:lpstr>
      <vt:lpstr>Collection Landing Page: Related Content</vt:lpstr>
      <vt:lpstr>Collection Landing Page: No Digital Items</vt:lpstr>
      <vt:lpstr>Collection Guide</vt:lpstr>
      <vt:lpstr>Supporting Content</vt:lpstr>
      <vt:lpstr>Timeline</vt:lpstr>
      <vt:lpstr>Campus Building Map</vt:lpstr>
      <vt:lpstr>Next Steps</vt:lpstr>
      <vt:lpstr>Next Steps</vt:lpstr>
      <vt:lpstr>Explore Our Collections!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OER</dc:title>
  <dc:creator>Jennifer K. Galas</dc:creator>
  <cp:lastModifiedBy>Zhanna G</cp:lastModifiedBy>
  <cp:revision>128</cp:revision>
  <dcterms:modified xsi:type="dcterms:W3CDTF">2021-10-22T01:23:24Z</dcterms:modified>
</cp:coreProperties>
</file>