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2"/>
  </p:notesMasterIdLst>
  <p:sldIdLst>
    <p:sldId id="256" r:id="rId2"/>
    <p:sldId id="258" r:id="rId3"/>
    <p:sldId id="311" r:id="rId4"/>
    <p:sldId id="312" r:id="rId5"/>
    <p:sldId id="276" r:id="rId6"/>
    <p:sldId id="265" r:id="rId7"/>
    <p:sldId id="267" r:id="rId8"/>
    <p:sldId id="266" r:id="rId9"/>
    <p:sldId id="268" r:id="rId10"/>
    <p:sldId id="278" r:id="rId11"/>
    <p:sldId id="277" r:id="rId12"/>
    <p:sldId id="269" r:id="rId13"/>
    <p:sldId id="259" r:id="rId14"/>
    <p:sldId id="287" r:id="rId15"/>
    <p:sldId id="270" r:id="rId16"/>
    <p:sldId id="290" r:id="rId17"/>
    <p:sldId id="288" r:id="rId18"/>
    <p:sldId id="291" r:id="rId19"/>
    <p:sldId id="289" r:id="rId20"/>
    <p:sldId id="293" r:id="rId21"/>
    <p:sldId id="292" r:id="rId22"/>
    <p:sldId id="294" r:id="rId23"/>
    <p:sldId id="286" r:id="rId24"/>
    <p:sldId id="262" r:id="rId25"/>
    <p:sldId id="280" r:id="rId26"/>
    <p:sldId id="282" r:id="rId27"/>
    <p:sldId id="283" r:id="rId28"/>
    <p:sldId id="279" r:id="rId29"/>
    <p:sldId id="263" r:id="rId30"/>
    <p:sldId id="273" r:id="rId31"/>
    <p:sldId id="274" r:id="rId32"/>
    <p:sldId id="275" r:id="rId33"/>
    <p:sldId id="285" r:id="rId34"/>
    <p:sldId id="260" r:id="rId35"/>
    <p:sldId id="296" r:id="rId36"/>
    <p:sldId id="297" r:id="rId37"/>
    <p:sldId id="298" r:id="rId38"/>
    <p:sldId id="300" r:id="rId39"/>
    <p:sldId id="299" r:id="rId40"/>
    <p:sldId id="261" r:id="rId41"/>
    <p:sldId id="301" r:id="rId42"/>
    <p:sldId id="302" r:id="rId43"/>
    <p:sldId id="303" r:id="rId44"/>
    <p:sldId id="305" r:id="rId45"/>
    <p:sldId id="304" r:id="rId46"/>
    <p:sldId id="306" r:id="rId47"/>
    <p:sldId id="307" r:id="rId48"/>
    <p:sldId id="308" r:id="rId49"/>
    <p:sldId id="309" r:id="rId50"/>
    <p:sldId id="310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1B5"/>
    <a:srgbClr val="B0BED6"/>
    <a:srgbClr val="FE57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4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51B38-76B3-4873-83ED-DA30C00A0F43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FA062-8FB6-47F5-A57D-9866B5985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26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61ED-27A2-4033-A7E7-5358F301C440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D41D-675A-4CB1-A15C-0DA0E246A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94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61ED-27A2-4033-A7E7-5358F301C440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D41D-675A-4CB1-A15C-0DA0E246A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360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61ED-27A2-4033-A7E7-5358F301C440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D41D-675A-4CB1-A15C-0DA0E246A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352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61ED-27A2-4033-A7E7-5358F301C440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D41D-675A-4CB1-A15C-0DA0E246AB2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8000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61ED-27A2-4033-A7E7-5358F301C440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D41D-675A-4CB1-A15C-0DA0E246A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99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61ED-27A2-4033-A7E7-5358F301C440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D41D-675A-4CB1-A15C-0DA0E246A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66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61ED-27A2-4033-A7E7-5358F301C440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D41D-675A-4CB1-A15C-0DA0E246A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08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61ED-27A2-4033-A7E7-5358F301C440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D41D-675A-4CB1-A15C-0DA0E246A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01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61ED-27A2-4033-A7E7-5358F301C440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D41D-675A-4CB1-A15C-0DA0E246A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81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61ED-27A2-4033-A7E7-5358F301C440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D41D-675A-4CB1-A15C-0DA0E246A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24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61ED-27A2-4033-A7E7-5358F301C440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D41D-675A-4CB1-A15C-0DA0E246A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36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61ED-27A2-4033-A7E7-5358F301C440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D41D-675A-4CB1-A15C-0DA0E246A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69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61ED-27A2-4033-A7E7-5358F301C440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D41D-675A-4CB1-A15C-0DA0E246A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01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61ED-27A2-4033-A7E7-5358F301C440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D41D-675A-4CB1-A15C-0DA0E246A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85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61ED-27A2-4033-A7E7-5358F301C440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D41D-675A-4CB1-A15C-0DA0E246A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26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61ED-27A2-4033-A7E7-5358F301C440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D41D-675A-4CB1-A15C-0DA0E246A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599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61ED-27A2-4033-A7E7-5358F301C440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D41D-675A-4CB1-A15C-0DA0E246A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46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0BED6"/>
            </a:gs>
            <a:gs pos="100000">
              <a:srgbClr val="3391B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81561ED-27A2-4033-A7E7-5358F301C440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FD41D-675A-4CB1-A15C-0DA0E246A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8453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na.bwaf.org/browse-the-archive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dna.bwaf.org/architects/a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dna.bwaf.org/keyword/california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dna.bwaf.org/timeline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dna.bwaf.org/architect/brierly-cornelia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na.bwaf.org/user-login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na.bwaf.org/new-user-registration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dna.bwaf.org/architect/abshire-nancy-ann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dna.bwaf.org/entry-instructions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dna.bwaf.org/add-new-architect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dna.bwaf.org/architect/brierly-cornelia" TargetMode="Externa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dna.bwaf.org/entry-instructions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na.bwaf.org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na.bwaf.org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4429" y="1466851"/>
            <a:ext cx="10636995" cy="188595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Welcome to the DNA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9223" y="3581400"/>
            <a:ext cx="8515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Dynamic National Archive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419223" y="4640996"/>
            <a:ext cx="10620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of </a:t>
            </a:r>
            <a:r>
              <a:rPr lang="en-US" sz="4400" dirty="0"/>
              <a:t>Women in American Architecture</a:t>
            </a:r>
          </a:p>
        </p:txBody>
      </p:sp>
    </p:spTree>
    <p:extLst>
      <p:ext uri="{BB962C8B-B14F-4D97-AF65-F5344CB8AC3E}">
        <p14:creationId xmlns:p14="http://schemas.microsoft.com/office/powerpoint/2010/main" val="28701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B0BED6"/>
            </a:gs>
            <a:gs pos="100000">
              <a:srgbClr val="3391B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25316" y="2459504"/>
            <a:ext cx="81413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+mj-lt"/>
                <a:ea typeface="+mj-ea"/>
                <a:cs typeface="+mj-cs"/>
              </a:rPr>
              <a:t>Note that there is a keyword search function that you can also access from any page.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1706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B0BED6"/>
            </a:gs>
            <a:gs pos="100000">
              <a:srgbClr val="3391B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1602631" y="2480733"/>
            <a:ext cx="8825657" cy="1915647"/>
          </a:xfrm>
        </p:spPr>
        <p:txBody>
          <a:bodyPr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</a:rPr>
              <a:t>Navigation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3" name="Rectangle 2" hidden="1"/>
          <p:cNvSpPr/>
          <p:nvPr/>
        </p:nvSpPr>
        <p:spPr>
          <a:xfrm>
            <a:off x="2558716" y="19112"/>
            <a:ext cx="7042484" cy="8792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8340237">
            <a:off x="10307051" y="2991851"/>
            <a:ext cx="352927" cy="457200"/>
          </a:xfrm>
          <a:prstGeom prst="downArrow">
            <a:avLst/>
          </a:prstGeom>
          <a:solidFill>
            <a:srgbClr val="FE576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472989"/>
            <a:ext cx="12192000" cy="3850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3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B0BED6"/>
            </a:gs>
            <a:gs pos="100000">
              <a:srgbClr val="3391B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631" y="2480733"/>
            <a:ext cx="8825657" cy="1915647"/>
          </a:xfrm>
        </p:spPr>
        <p:txBody>
          <a:bodyPr anchor="ctr"/>
          <a:lstStyle/>
          <a:p>
            <a:pPr algn="ctr"/>
            <a:endParaRPr lang="en-US" sz="72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472989"/>
            <a:ext cx="12192000" cy="3850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49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3391B5"/>
            </a:gs>
            <a:gs pos="100000">
              <a:schemeClr val="bg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3172" y="2480733"/>
            <a:ext cx="8825657" cy="1915647"/>
          </a:xfrm>
        </p:spPr>
        <p:txBody>
          <a:bodyPr anchor="ctr"/>
          <a:lstStyle/>
          <a:p>
            <a:pPr algn="ctr"/>
            <a:r>
              <a:rPr lang="en-US" sz="7200" spc="100" dirty="0" smtClean="0">
                <a:solidFill>
                  <a:schemeClr val="tx1"/>
                </a:solidFill>
              </a:rPr>
              <a:t>Browsing</a:t>
            </a:r>
            <a:endParaRPr lang="en-US" sz="7200" spc="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53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72989"/>
            <a:ext cx="12192000" cy="3850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206" y="1"/>
            <a:ext cx="7599589" cy="64699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" y="6469921"/>
            <a:ext cx="12192000" cy="3850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hlinkClick r:id="rId3"/>
              </a:rPr>
              <a:t>https://dna.bwaf.org</a:t>
            </a:r>
            <a:r>
              <a:rPr lang="en-US" sz="1600" dirty="0">
                <a:solidFill>
                  <a:schemeClr val="bg1"/>
                </a:solidFill>
                <a:hlinkClick r:id="rId3"/>
              </a:rPr>
              <a:t>/browse-the-archive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50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B0BED6"/>
            </a:gs>
            <a:gs pos="100000">
              <a:srgbClr val="3391B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92279" y="1552678"/>
            <a:ext cx="6958263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>
                <a:latin typeface="+mj-lt"/>
                <a:ea typeface="+mj-ea"/>
                <a:cs typeface="+mj-cs"/>
              </a:rPr>
              <a:t>Entries in the DNA</a:t>
            </a:r>
          </a:p>
          <a:p>
            <a:pPr algn="ctr"/>
            <a:r>
              <a:rPr lang="en-US" sz="4000" dirty="0" smtClean="0">
                <a:latin typeface="+mj-lt"/>
                <a:ea typeface="+mj-ea"/>
                <a:cs typeface="+mj-cs"/>
              </a:rPr>
              <a:t>may be browsed: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8022" y="3136232"/>
            <a:ext cx="4924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By </a:t>
            </a:r>
            <a:r>
              <a:rPr lang="en-US" sz="4000" dirty="0" smtClean="0"/>
              <a:t>name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6064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72989"/>
            <a:ext cx="12192000" cy="3850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6472988"/>
            <a:ext cx="12192000" cy="3850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hlinkClick r:id="rId2"/>
              </a:rPr>
              <a:t>https://dna.bwaf.org/architects/a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302" y="1"/>
            <a:ext cx="7045397" cy="647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B0BED6"/>
            </a:gs>
            <a:gs pos="100000">
              <a:srgbClr val="3391B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92279" y="1552678"/>
            <a:ext cx="6958263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>
                <a:latin typeface="+mj-lt"/>
                <a:ea typeface="+mj-ea"/>
                <a:cs typeface="+mj-cs"/>
              </a:rPr>
              <a:t>Entries in the DNA</a:t>
            </a:r>
          </a:p>
          <a:p>
            <a:pPr algn="ctr"/>
            <a:r>
              <a:rPr lang="en-US" sz="4000" dirty="0" smtClean="0">
                <a:latin typeface="+mj-lt"/>
                <a:ea typeface="+mj-ea"/>
                <a:cs typeface="+mj-cs"/>
              </a:rPr>
              <a:t>may be browsed: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8022" y="3136232"/>
            <a:ext cx="49249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By name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By </a:t>
            </a:r>
            <a:r>
              <a:rPr lang="en-US" sz="4000" dirty="0" smtClean="0"/>
              <a:t>keyword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1740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72989"/>
            <a:ext cx="12192000" cy="3850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6472988"/>
            <a:ext cx="12192000" cy="3850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hlinkClick r:id="rId2"/>
              </a:rPr>
              <a:t>https://dna.bwaf.org/keyword/california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201" y="0"/>
            <a:ext cx="6973598" cy="646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71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B0BED6"/>
            </a:gs>
            <a:gs pos="100000">
              <a:srgbClr val="3391B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92279" y="1552678"/>
            <a:ext cx="6958263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>
                <a:latin typeface="+mj-lt"/>
                <a:ea typeface="+mj-ea"/>
                <a:cs typeface="+mj-cs"/>
              </a:rPr>
              <a:t>Entries in the DNA</a:t>
            </a:r>
          </a:p>
          <a:p>
            <a:pPr algn="ctr"/>
            <a:r>
              <a:rPr lang="en-US" sz="4000" dirty="0" smtClean="0">
                <a:latin typeface="+mj-lt"/>
                <a:ea typeface="+mj-ea"/>
                <a:cs typeface="+mj-cs"/>
              </a:rPr>
              <a:t>may be browsed: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8022" y="3136232"/>
            <a:ext cx="492492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By name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By keyword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Chronologically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28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B0BED6"/>
            </a:gs>
            <a:gs pos="100000">
              <a:srgbClr val="3391B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737" y="493461"/>
            <a:ext cx="8825657" cy="1915647"/>
          </a:xfrm>
        </p:spPr>
        <p:txBody>
          <a:bodyPr anchor="ctr"/>
          <a:lstStyle/>
          <a:p>
            <a:r>
              <a:rPr lang="en-US" sz="7200" dirty="0" smtClean="0">
                <a:solidFill>
                  <a:schemeClr val="tx1"/>
                </a:solidFill>
              </a:rPr>
              <a:t>The DNA is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6738" y="2409108"/>
            <a:ext cx="110585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… a publicly accessible, digital, open-source archive documenting the work of women architects and designers who </a:t>
            </a:r>
            <a:r>
              <a:rPr lang="en-US" sz="2800" dirty="0"/>
              <a:t>have contributed to the places and spaces of the United States.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6737" y="4610100"/>
            <a:ext cx="11058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… and you can help build it!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4422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72989"/>
            <a:ext cx="12192000" cy="3850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6472988"/>
            <a:ext cx="12192000" cy="3850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hlinkClick r:id="rId2"/>
              </a:rPr>
              <a:t>https://dna.bwaf.org/timeline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897" y="0"/>
            <a:ext cx="8474206" cy="646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3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B0BED6"/>
            </a:gs>
            <a:gs pos="100000">
              <a:srgbClr val="3391B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2258" y="2459505"/>
            <a:ext cx="8947484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>
                <a:latin typeface="+mj-lt"/>
                <a:ea typeface="+mj-ea"/>
                <a:cs typeface="+mj-cs"/>
              </a:rPr>
              <a:t>Each entry displays the information</a:t>
            </a:r>
          </a:p>
          <a:p>
            <a:pPr algn="ctr"/>
            <a:r>
              <a:rPr lang="en-US" sz="4000" dirty="0" smtClean="0">
                <a:latin typeface="+mj-lt"/>
                <a:ea typeface="+mj-ea"/>
                <a:cs typeface="+mj-cs"/>
              </a:rPr>
              <a:t>currently stored in the DNA about</a:t>
            </a:r>
          </a:p>
          <a:p>
            <a:pPr algn="ctr"/>
            <a:r>
              <a:rPr lang="en-US" sz="4000" dirty="0" smtClean="0">
                <a:latin typeface="+mj-lt"/>
                <a:ea typeface="+mj-ea"/>
                <a:cs typeface="+mj-cs"/>
              </a:rPr>
              <a:t>a particular architect.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7414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72989"/>
            <a:ext cx="12192000" cy="3850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6472988"/>
            <a:ext cx="12192000" cy="3850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hlinkClick r:id="rId2"/>
              </a:rPr>
              <a:t>https://dna.bwaf.org/architect/brierly-cornelia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784" y="0"/>
            <a:ext cx="6666432" cy="647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33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B0BED6"/>
            </a:gs>
            <a:gs pos="100000">
              <a:srgbClr val="3391B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25316" y="2459504"/>
            <a:ext cx="8141368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>
                <a:latin typeface="+mj-lt"/>
                <a:ea typeface="+mj-ea"/>
                <a:cs typeface="+mj-cs"/>
              </a:rPr>
              <a:t>If you would like to add or</a:t>
            </a:r>
          </a:p>
          <a:p>
            <a:pPr algn="ctr"/>
            <a:r>
              <a:rPr lang="en-US" sz="4000" dirty="0" smtClean="0">
                <a:latin typeface="+mj-lt"/>
                <a:ea typeface="+mj-ea"/>
                <a:cs typeface="+mj-cs"/>
              </a:rPr>
              <a:t>edit an entry, you’ll need</a:t>
            </a:r>
          </a:p>
          <a:p>
            <a:pPr algn="ctr"/>
            <a:r>
              <a:rPr lang="en-US" sz="4000" dirty="0" smtClean="0">
                <a:latin typeface="+mj-lt"/>
                <a:ea typeface="+mj-ea"/>
                <a:cs typeface="+mj-cs"/>
              </a:rPr>
              <a:t>to register an account.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8815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3391B5"/>
            </a:gs>
            <a:gs pos="100000">
              <a:schemeClr val="bg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88" y="2480733"/>
            <a:ext cx="10791824" cy="1915647"/>
          </a:xfrm>
        </p:spPr>
        <p:txBody>
          <a:bodyPr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</a:rPr>
              <a:t>Registering an Account</a:t>
            </a:r>
            <a:endParaRPr lang="en-US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07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B0BED6"/>
            </a:gs>
            <a:gs pos="100000">
              <a:srgbClr val="3391B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25316" y="2767281"/>
            <a:ext cx="8141368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>
                <a:latin typeface="+mj-lt"/>
                <a:ea typeface="+mj-ea"/>
                <a:cs typeface="+mj-cs"/>
              </a:rPr>
              <a:t>You will see a link to register on the </a:t>
            </a:r>
            <a:r>
              <a:rPr lang="en-US" sz="4000" dirty="0" smtClean="0">
                <a:solidFill>
                  <a:srgbClr val="3391B5"/>
                </a:solidFill>
                <a:latin typeface="+mj-lt"/>
                <a:ea typeface="+mj-ea"/>
                <a:cs typeface="+mj-cs"/>
              </a:rPr>
              <a:t>Login</a:t>
            </a:r>
            <a:r>
              <a:rPr lang="en-US" sz="4000" dirty="0" smtClean="0">
                <a:latin typeface="+mj-lt"/>
                <a:ea typeface="+mj-ea"/>
                <a:cs typeface="+mj-cs"/>
              </a:rPr>
              <a:t> page.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6406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B0BED6"/>
            </a:gs>
            <a:gs pos="100000">
              <a:srgbClr val="3391B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1602631" y="2480733"/>
            <a:ext cx="8825657" cy="1915647"/>
          </a:xfrm>
        </p:spPr>
        <p:txBody>
          <a:bodyPr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</a:rPr>
              <a:t>Navigation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3" name="Rectangle 2" hidden="1"/>
          <p:cNvSpPr/>
          <p:nvPr/>
        </p:nvSpPr>
        <p:spPr>
          <a:xfrm>
            <a:off x="2558716" y="19112"/>
            <a:ext cx="7042484" cy="8792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9946105" y="1724526"/>
            <a:ext cx="352927" cy="457200"/>
          </a:xfrm>
          <a:prstGeom prst="downArrow">
            <a:avLst/>
          </a:prstGeom>
          <a:solidFill>
            <a:srgbClr val="FE576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1602631" y="2480733"/>
            <a:ext cx="8825657" cy="1915647"/>
          </a:xfrm>
        </p:spPr>
        <p:txBody>
          <a:bodyPr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</a:rPr>
              <a:t>Navigation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3" name="Rectangle 2" hidden="1"/>
          <p:cNvSpPr/>
          <p:nvPr/>
        </p:nvSpPr>
        <p:spPr>
          <a:xfrm>
            <a:off x="2558716" y="19112"/>
            <a:ext cx="7042484" cy="8792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428" y="314325"/>
            <a:ext cx="7851144" cy="54118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472989"/>
            <a:ext cx="12192000" cy="3850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3391B5"/>
                </a:solidFill>
                <a:hlinkClick r:id="rId3"/>
              </a:rPr>
              <a:t>https://</a:t>
            </a:r>
            <a:r>
              <a:rPr lang="en-US" sz="1600" dirty="0" smtClean="0">
                <a:solidFill>
                  <a:srgbClr val="3391B5"/>
                </a:solidFill>
                <a:hlinkClick r:id="rId3"/>
              </a:rPr>
              <a:t>dna.bwaf.org/user-login</a:t>
            </a:r>
            <a:endParaRPr lang="en-US" sz="1600" dirty="0">
              <a:solidFill>
                <a:srgbClr val="3391B5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 rot="8340237">
            <a:off x="3677651" y="4487277"/>
            <a:ext cx="352927" cy="457200"/>
          </a:xfrm>
          <a:prstGeom prst="downArrow">
            <a:avLst/>
          </a:prstGeom>
          <a:solidFill>
            <a:srgbClr val="FE576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61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726" y="0"/>
            <a:ext cx="6304548" cy="66621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472989"/>
            <a:ext cx="12192000" cy="3850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hlinkClick r:id="rId3"/>
              </a:rPr>
              <a:t>https://dna.bwaf.org/new-user-registration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94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3391B5"/>
            </a:gs>
            <a:gs pos="100000">
              <a:schemeClr val="bg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3172" y="2480733"/>
            <a:ext cx="8825657" cy="1915647"/>
          </a:xfrm>
        </p:spPr>
        <p:txBody>
          <a:bodyPr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</a:rPr>
              <a:t>Logging In</a:t>
            </a:r>
            <a:endParaRPr lang="en-US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06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B0BED6"/>
            </a:gs>
            <a:gs pos="100000">
              <a:srgbClr val="3391B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90964" y="2151728"/>
            <a:ext cx="84100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+mj-lt"/>
                <a:ea typeface="+mj-ea"/>
                <a:cs typeface="+mj-cs"/>
              </a:rPr>
              <a:t>The DNA began in 2007 as a wiki-style website. Over the years, more than 1,300 architects’ biographies were contributed.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3745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B0BED6"/>
            </a:gs>
            <a:gs pos="100000">
              <a:srgbClr val="3391B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25316" y="2459504"/>
            <a:ext cx="8141368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/>
              <a:t>You may log in at any time by</a:t>
            </a:r>
          </a:p>
          <a:p>
            <a:pPr algn="ctr"/>
            <a:r>
              <a:rPr lang="en-US" sz="4000" dirty="0"/>
              <a:t>clicking the </a:t>
            </a:r>
            <a:r>
              <a:rPr lang="en-US" sz="4000" dirty="0">
                <a:solidFill>
                  <a:srgbClr val="3391B5"/>
                </a:solidFill>
              </a:rPr>
              <a:t>Login</a:t>
            </a:r>
            <a:r>
              <a:rPr lang="en-US" sz="4000" dirty="0"/>
              <a:t> link in the</a:t>
            </a:r>
          </a:p>
          <a:p>
            <a:pPr algn="ctr"/>
            <a:r>
              <a:rPr lang="en-US" sz="4000" dirty="0"/>
              <a:t>navigation menu.</a:t>
            </a:r>
          </a:p>
        </p:txBody>
      </p:sp>
    </p:spTree>
    <p:extLst>
      <p:ext uri="{BB962C8B-B14F-4D97-AF65-F5344CB8AC3E}">
        <p14:creationId xmlns:p14="http://schemas.microsoft.com/office/powerpoint/2010/main" val="372308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B0BED6"/>
            </a:gs>
            <a:gs pos="100000">
              <a:srgbClr val="3391B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1602631" y="2480733"/>
            <a:ext cx="8825657" cy="1915647"/>
          </a:xfrm>
        </p:spPr>
        <p:txBody>
          <a:bodyPr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</a:rPr>
              <a:t>Navigation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3" name="Rectangle 2" hidden="1"/>
          <p:cNvSpPr/>
          <p:nvPr/>
        </p:nvSpPr>
        <p:spPr>
          <a:xfrm>
            <a:off x="2558716" y="19112"/>
            <a:ext cx="7042484" cy="8792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9946105" y="1724526"/>
            <a:ext cx="352927" cy="457200"/>
          </a:xfrm>
          <a:prstGeom prst="downArrow">
            <a:avLst/>
          </a:prstGeom>
          <a:solidFill>
            <a:srgbClr val="FE576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17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B0BED6"/>
            </a:gs>
            <a:gs pos="100000">
              <a:srgbClr val="3391B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25316" y="2459504"/>
            <a:ext cx="8141368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/>
              <a:t>If you see an entry you’d like to edit, you may also log in from any architect’s biography entry.</a:t>
            </a:r>
          </a:p>
        </p:txBody>
      </p:sp>
    </p:spTree>
    <p:extLst>
      <p:ext uri="{BB962C8B-B14F-4D97-AF65-F5344CB8AC3E}">
        <p14:creationId xmlns:p14="http://schemas.microsoft.com/office/powerpoint/2010/main" val="261774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67" y="152400"/>
            <a:ext cx="7367867" cy="62626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72989"/>
            <a:ext cx="12192000" cy="3850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hlinkClick r:id="rId3"/>
              </a:rPr>
              <a:t>https://dna.bwaf.org/architect/abshire-nancy-ann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8136355" y="1029201"/>
            <a:ext cx="352927" cy="457200"/>
          </a:xfrm>
          <a:prstGeom prst="downArrow">
            <a:avLst/>
          </a:prstGeom>
          <a:solidFill>
            <a:srgbClr val="FE576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0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3391B5"/>
            </a:gs>
            <a:gs pos="100000">
              <a:schemeClr val="bg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3172" y="2480733"/>
            <a:ext cx="8825657" cy="1915647"/>
          </a:xfrm>
        </p:spPr>
        <p:txBody>
          <a:bodyPr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</a:rPr>
              <a:t>Adding an Entry</a:t>
            </a:r>
            <a:endParaRPr lang="en-US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97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B0BED6"/>
            </a:gs>
            <a:gs pos="100000">
              <a:srgbClr val="3391B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629" y="3355028"/>
            <a:ext cx="8825657" cy="1915647"/>
          </a:xfrm>
        </p:spPr>
        <p:txBody>
          <a:bodyPr anchor="ctr"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Then, choose the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rgbClr val="3391B5"/>
                </a:solidFill>
                <a:latin typeface="+mn-lt"/>
                <a:ea typeface="+mn-ea"/>
                <a:cs typeface="+mn-cs"/>
              </a:rPr>
              <a:t>Add/Edit an Entry </a:t>
            </a:r>
            <a:r>
              <a:rPr lang="en-US" dirty="0" smtClean="0">
                <a:solidFill>
                  <a:schemeClr val="tx1"/>
                </a:solidFill>
              </a:rPr>
              <a:t>link.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22092" y="1017170"/>
            <a:ext cx="8947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First, </a:t>
            </a:r>
            <a:r>
              <a:rPr lang="en-US" sz="4000" dirty="0" smtClean="0"/>
              <a:t>browse or search </a:t>
            </a:r>
            <a:r>
              <a:rPr lang="en-US" sz="4000" dirty="0"/>
              <a:t>to make sure the architect you’d like to add isn’t already listed in the DNA.</a:t>
            </a:r>
          </a:p>
        </p:txBody>
      </p:sp>
    </p:spTree>
    <p:extLst>
      <p:ext uri="{BB962C8B-B14F-4D97-AF65-F5344CB8AC3E}">
        <p14:creationId xmlns:p14="http://schemas.microsoft.com/office/powerpoint/2010/main" val="66744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B0BED6"/>
            </a:gs>
            <a:gs pos="100000">
              <a:srgbClr val="3391B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1602631" y="2480733"/>
            <a:ext cx="8825657" cy="1915647"/>
          </a:xfrm>
        </p:spPr>
        <p:txBody>
          <a:bodyPr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</a:rPr>
              <a:t>Navigation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3" name="Rectangle 2" hidden="1"/>
          <p:cNvSpPr/>
          <p:nvPr/>
        </p:nvSpPr>
        <p:spPr>
          <a:xfrm>
            <a:off x="2558716" y="19112"/>
            <a:ext cx="7042484" cy="8792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 rot="10800000">
            <a:off x="7002880" y="3057525"/>
            <a:ext cx="352927" cy="457200"/>
          </a:xfrm>
          <a:prstGeom prst="downArrow">
            <a:avLst/>
          </a:prstGeom>
          <a:solidFill>
            <a:srgbClr val="FE576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4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1602631" y="2480733"/>
            <a:ext cx="8825657" cy="1915647"/>
          </a:xfrm>
        </p:spPr>
        <p:txBody>
          <a:bodyPr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</a:rPr>
              <a:t>Navigation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3" name="Rectangle 2" hidden="1"/>
          <p:cNvSpPr/>
          <p:nvPr/>
        </p:nvSpPr>
        <p:spPr>
          <a:xfrm>
            <a:off x="2558716" y="19112"/>
            <a:ext cx="7042484" cy="8792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157" y="0"/>
            <a:ext cx="8483686" cy="5922573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 rot="5400000">
            <a:off x="8107780" y="4076700"/>
            <a:ext cx="352927" cy="457200"/>
          </a:xfrm>
          <a:prstGeom prst="downArrow">
            <a:avLst/>
          </a:prstGeom>
          <a:solidFill>
            <a:srgbClr val="FE576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472989"/>
            <a:ext cx="12192000" cy="3850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hlinkClick r:id="rId3"/>
              </a:rPr>
              <a:t>https://dna.bwaf.org/entry-instructions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29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1602631" y="2480733"/>
            <a:ext cx="8825657" cy="1915647"/>
          </a:xfrm>
        </p:spPr>
        <p:txBody>
          <a:bodyPr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</a:rPr>
              <a:t>Navigation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3" name="Rectangle 2" hidden="1"/>
          <p:cNvSpPr/>
          <p:nvPr/>
        </p:nvSpPr>
        <p:spPr>
          <a:xfrm>
            <a:off x="2558716" y="19112"/>
            <a:ext cx="7042484" cy="8792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216" y="0"/>
            <a:ext cx="6437568" cy="635181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472989"/>
            <a:ext cx="12192000" cy="3850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hlinkClick r:id="rId3"/>
              </a:rPr>
              <a:t>https://dna.bwaf.org/add-new-architect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27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B0BED6"/>
            </a:gs>
            <a:gs pos="100000">
              <a:srgbClr val="3391B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12758" y="1395681"/>
            <a:ext cx="8566484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/>
              <a:t>Fill out as much information</a:t>
            </a:r>
          </a:p>
          <a:p>
            <a:pPr algn="ctr"/>
            <a:r>
              <a:rPr lang="en-US" sz="4000" dirty="0" smtClean="0"/>
              <a:t>as you can, and submit the form.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1733550" y="3486150"/>
            <a:ext cx="8724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When </a:t>
            </a:r>
            <a:r>
              <a:rPr lang="en-US" sz="4000" dirty="0"/>
              <a:t>your submission is approved by an administrator, it will appear on the website.</a:t>
            </a:r>
          </a:p>
        </p:txBody>
      </p:sp>
    </p:spTree>
    <p:extLst>
      <p:ext uri="{BB962C8B-B14F-4D97-AF65-F5344CB8AC3E}">
        <p14:creationId xmlns:p14="http://schemas.microsoft.com/office/powerpoint/2010/main" val="237930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B0BED6"/>
            </a:gs>
            <a:gs pos="100000">
              <a:srgbClr val="3391B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9753" y="2151728"/>
            <a:ext cx="93324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+mj-lt"/>
                <a:ea typeface="+mj-ea"/>
                <a:cs typeface="+mj-cs"/>
              </a:rPr>
              <a:t>In 2019, the DNA website was rebuilt on a modern, standards-compliant WordPress platform for greater ease of use and maintainability.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2249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3391B5"/>
            </a:gs>
            <a:gs pos="100000">
              <a:schemeClr val="bg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3172" y="2480733"/>
            <a:ext cx="8825657" cy="1915647"/>
          </a:xfrm>
        </p:spPr>
        <p:txBody>
          <a:bodyPr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</a:rPr>
              <a:t>Editing an Entry</a:t>
            </a:r>
            <a:endParaRPr lang="en-US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05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B0BED6"/>
            </a:gs>
            <a:gs pos="100000">
              <a:srgbClr val="3391B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2632" y="2767281"/>
            <a:ext cx="10186737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/>
              <a:t>From the existing architect biography, click the </a:t>
            </a:r>
            <a:r>
              <a:rPr lang="en-US" sz="4000" dirty="0" smtClean="0">
                <a:solidFill>
                  <a:srgbClr val="3391B5"/>
                </a:solidFill>
              </a:rPr>
              <a:t>Edit </a:t>
            </a:r>
            <a:r>
              <a:rPr lang="en-US" sz="4000" dirty="0">
                <a:solidFill>
                  <a:srgbClr val="3391B5"/>
                </a:solidFill>
              </a:rPr>
              <a:t>this </a:t>
            </a:r>
            <a:r>
              <a:rPr lang="en-US" sz="4000" dirty="0" smtClean="0">
                <a:solidFill>
                  <a:srgbClr val="3391B5"/>
                </a:solidFill>
              </a:rPr>
              <a:t>entry </a:t>
            </a:r>
            <a:r>
              <a:rPr lang="en-US" sz="4000" dirty="0"/>
              <a:t>link.</a:t>
            </a:r>
          </a:p>
        </p:txBody>
      </p:sp>
    </p:spTree>
    <p:extLst>
      <p:ext uri="{BB962C8B-B14F-4D97-AF65-F5344CB8AC3E}">
        <p14:creationId xmlns:p14="http://schemas.microsoft.com/office/powerpoint/2010/main" val="23572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72989"/>
            <a:ext cx="12192000" cy="3850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6472988"/>
            <a:ext cx="12192000" cy="3850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hlinkClick r:id="rId2"/>
              </a:rPr>
              <a:t>https://dna.bwaf.org/architect/brierly-cornelia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784" y="0"/>
            <a:ext cx="6666432" cy="6470732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8340237">
            <a:off x="8245640" y="1379620"/>
            <a:ext cx="352927" cy="457200"/>
          </a:xfrm>
          <a:prstGeom prst="downArrow">
            <a:avLst/>
          </a:prstGeom>
          <a:solidFill>
            <a:srgbClr val="FE576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3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B0BED6"/>
            </a:gs>
            <a:gs pos="100000">
              <a:srgbClr val="3391B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2632" y="2767281"/>
            <a:ext cx="10186737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/>
              <a:t>The form will be populated with the information currently in the database.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1636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72989"/>
            <a:ext cx="12192000" cy="3850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 rot="8340237">
            <a:off x="8245640" y="1379620"/>
            <a:ext cx="352927" cy="457200"/>
          </a:xfrm>
          <a:prstGeom prst="downArrow">
            <a:avLst/>
          </a:prstGeom>
          <a:solidFill>
            <a:srgbClr val="FE576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513" y="0"/>
            <a:ext cx="6540974" cy="646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8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B0BED6"/>
            </a:gs>
            <a:gs pos="100000">
              <a:srgbClr val="3391B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19990" y="1395681"/>
            <a:ext cx="9152021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/>
              <a:t>Add your information or edit existing information, and submit the form.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33550" y="3486150"/>
            <a:ext cx="8724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When </a:t>
            </a:r>
            <a:r>
              <a:rPr lang="en-US" sz="4000" dirty="0"/>
              <a:t>your </a:t>
            </a:r>
            <a:r>
              <a:rPr lang="en-US" sz="4000" dirty="0" smtClean="0"/>
              <a:t>submission is </a:t>
            </a:r>
            <a:r>
              <a:rPr lang="en-US" sz="4000" dirty="0"/>
              <a:t>approved by an administrator, it will appear on the website.</a:t>
            </a:r>
          </a:p>
        </p:txBody>
      </p:sp>
    </p:spTree>
    <p:extLst>
      <p:ext uri="{BB962C8B-B14F-4D97-AF65-F5344CB8AC3E}">
        <p14:creationId xmlns:p14="http://schemas.microsoft.com/office/powerpoint/2010/main" val="41845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B0BED6"/>
            </a:gs>
            <a:gs pos="100000">
              <a:srgbClr val="3391B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2632" y="2767281"/>
            <a:ext cx="10186737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/>
              <a:t>Entry instructions are also summarized on the </a:t>
            </a:r>
            <a:r>
              <a:rPr lang="en-US" sz="4000" dirty="0">
                <a:solidFill>
                  <a:srgbClr val="3391B5"/>
                </a:solidFill>
              </a:rPr>
              <a:t>Add/Edit an Entry </a:t>
            </a:r>
            <a:r>
              <a:rPr lang="en-US" sz="4000" dirty="0" smtClean="0"/>
              <a:t>page.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008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B0BED6"/>
            </a:gs>
            <a:gs pos="100000">
              <a:srgbClr val="3391B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1602631" y="2480733"/>
            <a:ext cx="8825657" cy="1915647"/>
          </a:xfrm>
        </p:spPr>
        <p:txBody>
          <a:bodyPr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</a:rPr>
              <a:t>Navigation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3" name="Rectangle 2" hidden="1"/>
          <p:cNvSpPr/>
          <p:nvPr/>
        </p:nvSpPr>
        <p:spPr>
          <a:xfrm>
            <a:off x="2558716" y="19112"/>
            <a:ext cx="7042484" cy="8792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 rot="10800000">
            <a:off x="7002880" y="3057525"/>
            <a:ext cx="352927" cy="457200"/>
          </a:xfrm>
          <a:prstGeom prst="downArrow">
            <a:avLst/>
          </a:prstGeom>
          <a:solidFill>
            <a:srgbClr val="FE576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0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1602631" y="2480733"/>
            <a:ext cx="8825657" cy="1915647"/>
          </a:xfrm>
        </p:spPr>
        <p:txBody>
          <a:bodyPr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</a:rPr>
              <a:t>Navigation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3" name="Rectangle 2" hidden="1"/>
          <p:cNvSpPr/>
          <p:nvPr/>
        </p:nvSpPr>
        <p:spPr>
          <a:xfrm>
            <a:off x="2558716" y="19112"/>
            <a:ext cx="7042484" cy="8792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157" y="0"/>
            <a:ext cx="8483686" cy="592257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472989"/>
            <a:ext cx="12192000" cy="3850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hlinkClick r:id="rId3"/>
              </a:rPr>
              <a:t>https://dna.bwaf.org/entry-instructions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28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3391B5"/>
            </a:gs>
            <a:gs pos="100000">
              <a:schemeClr val="bg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5581" y="1880658"/>
            <a:ext cx="6700837" cy="1576917"/>
          </a:xfrm>
        </p:spPr>
        <p:txBody>
          <a:bodyPr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Thank you!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75333" y="3705225"/>
            <a:ext cx="6841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Please help us build the DNA!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29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B0BED6"/>
            </a:gs>
            <a:gs pos="100000">
              <a:srgbClr val="3391B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1602631" y="2480733"/>
            <a:ext cx="8825657" cy="1915647"/>
          </a:xfrm>
        </p:spPr>
        <p:txBody>
          <a:bodyPr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</a:rPr>
              <a:t>Navigation</a:t>
            </a:r>
            <a:endParaRPr lang="en-US" sz="72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472989"/>
            <a:ext cx="12192000" cy="3850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hlinkClick r:id="rId3"/>
              </a:rPr>
              <a:t>https://dna.bwaf.org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58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3391B5"/>
            </a:gs>
            <a:gs pos="100000">
              <a:schemeClr val="bg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5581" y="1880658"/>
            <a:ext cx="6700837" cy="1576917"/>
          </a:xfrm>
        </p:spPr>
        <p:txBody>
          <a:bodyPr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Any questions?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83794" y="3914775"/>
            <a:ext cx="4824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Please contact Jennifer Galas: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jennifer.galas@scranton.edu</a:t>
            </a:r>
            <a:endParaRPr lang="en-US" sz="2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63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3391B5"/>
            </a:gs>
            <a:gs pos="100000">
              <a:schemeClr val="bg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631" y="2480733"/>
            <a:ext cx="8825657" cy="1915647"/>
          </a:xfrm>
        </p:spPr>
        <p:txBody>
          <a:bodyPr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</a:rPr>
              <a:t>Navigation</a:t>
            </a:r>
            <a:endParaRPr lang="en-US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17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B0BED6"/>
            </a:gs>
            <a:gs pos="100000">
              <a:srgbClr val="3391B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629" y="3355028"/>
            <a:ext cx="8825657" cy="1915647"/>
          </a:xfrm>
        </p:spPr>
        <p:txBody>
          <a:bodyPr anchor="ctr"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They offer easy access to the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basic functions and sections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of the website.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4774" y="1483895"/>
            <a:ext cx="8141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+mj-lt"/>
                <a:ea typeface="+mj-ea"/>
                <a:cs typeface="+mj-cs"/>
              </a:rPr>
              <a:t>Two navigation bars appear</a:t>
            </a:r>
            <a:br>
              <a:rPr lang="en-US" sz="4000" dirty="0">
                <a:latin typeface="+mj-lt"/>
                <a:ea typeface="+mj-ea"/>
                <a:cs typeface="+mj-cs"/>
              </a:rPr>
            </a:br>
            <a:r>
              <a:rPr lang="en-US" sz="4000" dirty="0">
                <a:latin typeface="+mj-lt"/>
                <a:ea typeface="+mj-ea"/>
                <a:cs typeface="+mj-cs"/>
              </a:rPr>
              <a:t>at the top of each page.</a:t>
            </a:r>
          </a:p>
        </p:txBody>
      </p:sp>
    </p:spTree>
    <p:extLst>
      <p:ext uri="{BB962C8B-B14F-4D97-AF65-F5344CB8AC3E}">
        <p14:creationId xmlns:p14="http://schemas.microsoft.com/office/powerpoint/2010/main" val="339418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B0BED6"/>
            </a:gs>
            <a:gs pos="100000">
              <a:srgbClr val="3391B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1602631" y="2480733"/>
            <a:ext cx="8825657" cy="1915647"/>
          </a:xfrm>
        </p:spPr>
        <p:txBody>
          <a:bodyPr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</a:rPr>
              <a:t>Navigation</a:t>
            </a:r>
            <a:endParaRPr lang="en-US" sz="72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58716" y="19112"/>
            <a:ext cx="7042484" cy="879245"/>
          </a:xfrm>
          <a:prstGeom prst="rect">
            <a:avLst/>
          </a:prstGeom>
          <a:noFill/>
          <a:ln w="38100">
            <a:solidFill>
              <a:srgbClr val="FE57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472989"/>
            <a:ext cx="12192000" cy="3850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hlinkClick r:id="rId3"/>
              </a:rPr>
              <a:t>https://dna.bwaf.org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10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B0BED6"/>
            </a:gs>
            <a:gs pos="100000">
              <a:srgbClr val="3391B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1602631" y="2480733"/>
            <a:ext cx="8825657" cy="1915647"/>
          </a:xfrm>
        </p:spPr>
        <p:txBody>
          <a:bodyPr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</a:rPr>
              <a:t>Navigation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3" name="Rectangle 2" hidden="1"/>
          <p:cNvSpPr/>
          <p:nvPr/>
        </p:nvSpPr>
        <p:spPr>
          <a:xfrm>
            <a:off x="2558716" y="19112"/>
            <a:ext cx="7042484" cy="8792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72989"/>
            <a:ext cx="12192000" cy="3850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40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Custom 2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4849A"/>
      </a:hlink>
      <a:folHlink>
        <a:srgbClr val="399993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2501</TotalTime>
  <Words>452</Words>
  <Application>Microsoft Office PowerPoint</Application>
  <PresentationFormat>Widescreen</PresentationFormat>
  <Paragraphs>81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Arial</vt:lpstr>
      <vt:lpstr>Calibri</vt:lpstr>
      <vt:lpstr>Century Gothic</vt:lpstr>
      <vt:lpstr>Wingdings 3</vt:lpstr>
      <vt:lpstr>Ion</vt:lpstr>
      <vt:lpstr>Welcome to the DNA</vt:lpstr>
      <vt:lpstr>The DNA is</vt:lpstr>
      <vt:lpstr>PowerPoint Presentation</vt:lpstr>
      <vt:lpstr>PowerPoint Presentation</vt:lpstr>
      <vt:lpstr>Navigation</vt:lpstr>
      <vt:lpstr>Navigation</vt:lpstr>
      <vt:lpstr>They offer easy access to the basic functions and sections of the website.</vt:lpstr>
      <vt:lpstr>Navigation</vt:lpstr>
      <vt:lpstr>Navigation</vt:lpstr>
      <vt:lpstr>PowerPoint Presentation</vt:lpstr>
      <vt:lpstr>Navigation</vt:lpstr>
      <vt:lpstr>PowerPoint Presentation</vt:lpstr>
      <vt:lpstr>Browsing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Registering an Account</vt:lpstr>
      <vt:lpstr>PowerPoint Presentation</vt:lpstr>
      <vt:lpstr>Navigation</vt:lpstr>
      <vt:lpstr>Navigation</vt:lpstr>
      <vt:lpstr>PowerPoint Presentation</vt:lpstr>
      <vt:lpstr>Logging In</vt:lpstr>
      <vt:lpstr>PowerPoint Presentation</vt:lpstr>
      <vt:lpstr>Navigation</vt:lpstr>
      <vt:lpstr>PowerPoint Presentation</vt:lpstr>
      <vt:lpstr>PowerPoint Presentation</vt:lpstr>
      <vt:lpstr>Adding an Entry</vt:lpstr>
      <vt:lpstr>Then, choose the Add/Edit an Entry link. </vt:lpstr>
      <vt:lpstr>Navigation</vt:lpstr>
      <vt:lpstr>Navigation</vt:lpstr>
      <vt:lpstr>Navigation</vt:lpstr>
      <vt:lpstr>PowerPoint Presentation</vt:lpstr>
      <vt:lpstr>Editing an Entry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Navigation</vt:lpstr>
      <vt:lpstr>Navigation</vt:lpstr>
      <vt:lpstr>Thank you!</vt:lpstr>
      <vt:lpstr>Any questions?</vt:lpstr>
    </vt:vector>
  </TitlesOfParts>
  <Company>University of Scranton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Ms. Jennifer K. Galas</dc:creator>
  <cp:lastModifiedBy>Ms. Jennifer K. Galas</cp:lastModifiedBy>
  <cp:revision>60</cp:revision>
  <dcterms:created xsi:type="dcterms:W3CDTF">2019-04-16T22:06:31Z</dcterms:created>
  <dcterms:modified xsi:type="dcterms:W3CDTF">2019-05-15T23:40:43Z</dcterms:modified>
</cp:coreProperties>
</file>