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4" r:id="rId3"/>
    <p:sldId id="313" r:id="rId4"/>
    <p:sldId id="292" r:id="rId5"/>
    <p:sldId id="296" r:id="rId6"/>
    <p:sldId id="299" r:id="rId7"/>
    <p:sldId id="314" r:id="rId8"/>
    <p:sldId id="295" r:id="rId9"/>
    <p:sldId id="297" r:id="rId10"/>
    <p:sldId id="298" r:id="rId11"/>
    <p:sldId id="332" r:id="rId12"/>
    <p:sldId id="333" r:id="rId13"/>
    <p:sldId id="300" r:id="rId14"/>
    <p:sldId id="315" r:id="rId15"/>
    <p:sldId id="346" r:id="rId16"/>
    <p:sldId id="310" r:id="rId17"/>
    <p:sldId id="317" r:id="rId18"/>
    <p:sldId id="312" r:id="rId19"/>
    <p:sldId id="319" r:id="rId20"/>
    <p:sldId id="320" r:id="rId21"/>
    <p:sldId id="321" r:id="rId22"/>
    <p:sldId id="322" r:id="rId23"/>
    <p:sldId id="323" r:id="rId24"/>
    <p:sldId id="324" r:id="rId25"/>
    <p:sldId id="336" r:id="rId26"/>
    <p:sldId id="342" r:id="rId27"/>
    <p:sldId id="337" r:id="rId28"/>
    <p:sldId id="344" r:id="rId29"/>
    <p:sldId id="338" r:id="rId30"/>
    <p:sldId id="343" r:id="rId31"/>
    <p:sldId id="345" r:id="rId32"/>
    <p:sldId id="335" r:id="rId33"/>
    <p:sldId id="339" r:id="rId34"/>
    <p:sldId id="340" r:id="rId35"/>
    <p:sldId id="349" r:id="rId36"/>
    <p:sldId id="318" r:id="rId37"/>
    <p:sldId id="301" r:id="rId38"/>
    <p:sldId id="303" r:id="rId39"/>
    <p:sldId id="306" r:id="rId40"/>
    <p:sldId id="307" r:id="rId41"/>
    <p:sldId id="309" r:id="rId42"/>
    <p:sldId id="308" r:id="rId43"/>
    <p:sldId id="326" r:id="rId44"/>
    <p:sldId id="328" r:id="rId45"/>
    <p:sldId id="331" r:id="rId46"/>
    <p:sldId id="330" r:id="rId47"/>
    <p:sldId id="347" r:id="rId48"/>
    <p:sldId id="348" r:id="rId49"/>
    <p:sldId id="263" r:id="rId50"/>
    <p:sldId id="260" r:id="rId51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02020"/>
    <a:srgbClr val="181818"/>
    <a:srgbClr val="222222"/>
    <a:srgbClr val="212121"/>
    <a:srgbClr val="1F1F1F"/>
    <a:srgbClr val="1C1C1C"/>
    <a:srgbClr val="141414"/>
    <a:srgbClr val="1D1D1D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92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3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999F1F0-DB25-441A-8418-8B5C4C7A7940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884CD0-D6D5-412B-A87A-E6A53E9CB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4EF7D4-5D4C-4CEB-A3D7-D5B979CAE5E5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096F7A8-6DD7-4830-A962-8B450DB83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F7A8-6DD7-4830-A962-8B450DB83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6CA9D7-DBF4-4589-85ED-ACAE0B5C9E9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EC9E19-E396-4F59-8031-6B00755E36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://handlebarsj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jsoma/tabletop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google.com/sheet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hub.com/jsoma/flatwar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help.github.com/articles/be-socia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://googledevelopers.blogspot.com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jennifergalas.com/" TargetMode="External"/><Relationship Id="rId3" Type="http://schemas.openxmlformats.org/officeDocument/2006/relationships/hyperlink" Target="http://stackoverflow.com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github.com/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1D1D1D"/>
            </a:gs>
            <a:gs pos="31000">
              <a:srgbClr val="222222"/>
            </a:gs>
            <a:gs pos="69000">
              <a:srgbClr val="1B1B1B"/>
            </a:gs>
            <a:gs pos="97000">
              <a:srgbClr val="14141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57" y="0"/>
            <a:ext cx="5486885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2222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6990" y="5410200"/>
            <a:ext cx="5637010" cy="1371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2400" kern="600" dirty="0" smtClean="0">
                <a:latin typeface="Century Gothic" panose="020B0502020202020204" pitchFamily="34" charset="0"/>
              </a:rPr>
              <a:t>Jennifer K. Galas, MSLIS</a:t>
            </a:r>
          </a:p>
          <a:p>
            <a:pPr algn="r"/>
            <a:r>
              <a:rPr lang="en-US" sz="1200" kern="600" dirty="0" smtClean="0">
                <a:latin typeface="Century Gothic" panose="020B0502020202020204" pitchFamily="34" charset="0"/>
              </a:rPr>
              <a:t>Library Systems Specialist</a:t>
            </a:r>
          </a:p>
          <a:p>
            <a:pPr algn="r"/>
            <a:r>
              <a:rPr lang="en-US" sz="1200" kern="600" dirty="0" smtClean="0">
                <a:latin typeface="Century Gothic" panose="020B0502020202020204" pitchFamily="34" charset="0"/>
              </a:rPr>
              <a:t>Digital Services Web Developer</a:t>
            </a:r>
          </a:p>
          <a:p>
            <a:pPr algn="r"/>
            <a:r>
              <a:rPr lang="en-US" sz="1200" kern="600" dirty="0" smtClean="0">
                <a:latin typeface="Century Gothic" panose="020B0502020202020204" pitchFamily="34" charset="0"/>
              </a:rPr>
              <a:t>The University of Scranton</a:t>
            </a:r>
          </a:p>
          <a:p>
            <a:pPr algn="r"/>
            <a:endParaRPr lang="en-US" sz="4000" dirty="0" smtClean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589" y="25908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sz="8000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Building Order</a:t>
            </a:r>
            <a:r>
              <a:rPr lang="en-US" dirty="0" smtClean="0">
                <a:solidFill>
                  <a:schemeClr val="tx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b="0" kern="1800" dirty="0" smtClean="0">
                <a:effectLst/>
                <a:latin typeface="Century Gothic" panose="020B0502020202020204" pitchFamily="34" charset="0"/>
              </a:rPr>
              <a:t>Using free tools &amp; templates to streamline</a:t>
            </a:r>
            <a:br>
              <a:rPr lang="en-US" sz="2400" b="0" kern="1800" dirty="0" smtClean="0">
                <a:effectLst/>
                <a:latin typeface="Century Gothic" panose="020B0502020202020204" pitchFamily="34" charset="0"/>
              </a:rPr>
            </a:br>
            <a:r>
              <a:rPr lang="en-US" sz="2400" b="0" kern="1800" dirty="0" smtClean="0">
                <a:effectLst/>
                <a:latin typeface="Century Gothic" panose="020B0502020202020204" pitchFamily="34" charset="0"/>
              </a:rPr>
              <a:t>content management workflow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28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2.0 creation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609"/>
            <a:ext cx="1655278" cy="1655278"/>
          </a:xfrm>
          <a:prstGeom prst="rect">
            <a:avLst/>
          </a:prstGeom>
        </p:spPr>
      </p:pic>
      <p:sp>
        <p:nvSpPr>
          <p:cNvPr id="7" name="Flowchart: Document 6"/>
          <p:cNvSpPr/>
          <p:nvPr/>
        </p:nvSpPr>
        <p:spPr>
          <a:xfrm>
            <a:off x="3136410" y="1840468"/>
            <a:ext cx="1562771" cy="1295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web page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28800" y="2421422"/>
            <a:ext cx="1143000" cy="676346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3478768"/>
            <a:ext cx="3840827" cy="0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Internal Storage 13"/>
          <p:cNvSpPr/>
          <p:nvPr/>
        </p:nvSpPr>
        <p:spPr>
          <a:xfrm>
            <a:off x="5900277" y="2667000"/>
            <a:ext cx="1447800" cy="1365887"/>
          </a:xfrm>
          <a:prstGeom prst="flowChartInternalStorag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050" y="4419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University CMS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210300" y="3130922"/>
            <a:ext cx="990600" cy="457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315946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zzz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496" y="441960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Student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614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2.0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update 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Mythical staff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860701"/>
            <a:ext cx="1421347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3" y="2434534"/>
            <a:ext cx="1626970" cy="1512573"/>
          </a:xfrm>
          <a:prstGeom prst="rect">
            <a:avLst/>
          </a:prstGeom>
        </p:spPr>
      </p:pic>
      <p:sp>
        <p:nvSpPr>
          <p:cNvPr id="15" name="Flowchart: Internal Storage 14"/>
          <p:cNvSpPr/>
          <p:nvPr/>
        </p:nvSpPr>
        <p:spPr>
          <a:xfrm>
            <a:off x="6624177" y="2507878"/>
            <a:ext cx="1447800" cy="1365887"/>
          </a:xfrm>
          <a:prstGeom prst="flowChartInternalStorag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161742"/>
            <a:ext cx="1421347" cy="121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8461" y="464820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Library Systems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1950" y="46482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University CMS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934200" y="2971800"/>
            <a:ext cx="990600" cy="457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4700" y="300034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zzz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2434534"/>
            <a:ext cx="1371600" cy="565811"/>
          </a:xfrm>
          <a:prstGeom prst="straightConnector1">
            <a:avLst/>
          </a:prstGeom>
          <a:ln w="63500" cap="rnd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1853" y="3400455"/>
            <a:ext cx="1451947" cy="473310"/>
          </a:xfrm>
          <a:prstGeom prst="straightConnector1">
            <a:avLst/>
          </a:prstGeom>
          <a:ln w="63500" cap="rnd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3276600"/>
            <a:ext cx="1676400" cy="0"/>
          </a:xfrm>
          <a:prstGeom prst="straightConnector1">
            <a:avLst/>
          </a:prstGeom>
          <a:ln w="63500" cap="rnd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614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2.0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update workflow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696200" cy="2119879"/>
          </a:xfrm>
          <a:prstGeom prst="rect">
            <a:avLst/>
          </a:prstGeom>
          <a:ln w="9525">
            <a:solidFill>
              <a:srgbClr val="E5E7F3"/>
            </a:solidFill>
          </a:ln>
        </p:spPr>
      </p:pic>
    </p:spTree>
    <p:extLst>
      <p:ext uri="{BB962C8B-B14F-4D97-AF65-F5344CB8AC3E}">
        <p14:creationId xmlns:p14="http://schemas.microsoft.com/office/powerpoint/2010/main" val="210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499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What’s the problem?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Missed opportunities</a:t>
            </a:r>
          </a:p>
          <a:p>
            <a:endParaRPr lang="en-US" sz="3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Collect and display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historical information about our campus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Benefit from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diverse knowledge and energy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of our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Inspire everyone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to become a content creator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Try something new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a low-stakes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Let’s try something new!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013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Inspiration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Scrapbook project</a:t>
            </a:r>
          </a:p>
          <a:p>
            <a:endParaRPr lang="en-US" sz="3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50,000+ newspaper clippings &amp; ephemera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dating back to 1930s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Digital Services proposed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cross-departmental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Lots of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University history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615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Wouldn’t it be great?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Dynamically update pages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when new information is discovered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Consistent, easily modified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template-based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Easily pull and highlight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content from our digital and print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Anyone can update content!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Building the app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24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Why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CONTENTdm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Not required for this project! However …</a:t>
            </a:r>
          </a:p>
          <a:p>
            <a:endParaRPr lang="en-US" sz="3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More freedom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than the alternatives on campus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Easy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integration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with our digital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Test case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in working toward a larger University history project in </a:t>
            </a:r>
            <a:r>
              <a:rPr lang="en-US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CONTENTdm</a:t>
            </a: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441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Let’s take this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0597"/>
            <a:ext cx="6400800" cy="527297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76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613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Where are we going?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Project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Building and Using the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Road Ahead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081263" cy="30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090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And make this.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25170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24400" y="0"/>
            <a:ext cx="0" cy="6858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817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The raw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Google Spreadsheet – published to the web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Two script libraries: Tabletop.js and Handlebars.js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Notice: actual coding not (really) required</a:t>
            </a:r>
            <a:endParaRPr lang="en-US" sz="2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69" y="4161324"/>
            <a:ext cx="2736661" cy="16780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830997"/>
            <a:ext cx="1219200" cy="1219200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82" y="2286000"/>
            <a:ext cx="2740448" cy="15842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50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09600"/>
            <a:ext cx="5016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Spreadsheet setup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Analyze the data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you want to track and display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But you can always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add, remove or change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later!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Each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row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is an instance of the objects you’re tracking; each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column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is an attribute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Publish to web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&amp;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share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with participants!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0597"/>
            <a:ext cx="3352800" cy="238180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6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913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Linking up the scripts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71949" cy="469666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14600" y="4191000"/>
            <a:ext cx="2286000" cy="5334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88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Coding the template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129927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6112" y="4206240"/>
            <a:ext cx="4553712" cy="969264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596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Initialization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560939" cy="2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88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Coding the template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129927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6112" y="5334000"/>
            <a:ext cx="4553712" cy="100584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750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Callback function (basic)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58200" cy="37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980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Resulting view</a:t>
            </a:r>
          </a:p>
        </p:txBody>
      </p:sp>
      <p:sp>
        <p:nvSpPr>
          <p:cNvPr id="3" name="Flowchart: Document 2"/>
          <p:cNvSpPr/>
          <p:nvPr/>
        </p:nvSpPr>
        <p:spPr>
          <a:xfrm>
            <a:off x="609600" y="1524000"/>
            <a:ext cx="5181600" cy="5181600"/>
          </a:xfrm>
          <a:prstGeom prst="flowChartDocumen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837327" y="1752600"/>
            <a:ext cx="1448674" cy="1905000"/>
          </a:xfrm>
          <a:prstGeom prst="flowChartProcess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3307318"/>
            <a:ext cx="12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Row 1 info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90164" y="1981200"/>
            <a:ext cx="1143000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164" y="2209800"/>
            <a:ext cx="457636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164" y="2362200"/>
            <a:ext cx="457636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164" y="2590800"/>
            <a:ext cx="228818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0164" y="2705100"/>
            <a:ext cx="228818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164" y="2819400"/>
            <a:ext cx="228818" cy="0"/>
          </a:xfrm>
          <a:prstGeom prst="line">
            <a:avLst/>
          </a:prstGeom>
          <a:ln w="5715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1561664" y="2133600"/>
            <a:ext cx="571500" cy="457200"/>
          </a:xfrm>
          <a:prstGeom prst="flowChartProcess">
            <a:avLst/>
          </a:prstGeom>
          <a:noFill/>
          <a:ln w="57150">
            <a:solidFill>
              <a:srgbClr val="1818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295400" y="2590800"/>
            <a:ext cx="152400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5400" y="2705100"/>
            <a:ext cx="152400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5400" y="2828925"/>
            <a:ext cx="152400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90164" y="2971800"/>
            <a:ext cx="1143436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164" y="3048000"/>
            <a:ext cx="1143436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0164" y="3128962"/>
            <a:ext cx="1143436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0164" y="3200400"/>
            <a:ext cx="1143436" cy="0"/>
          </a:xfrm>
          <a:prstGeom prst="line">
            <a:avLst/>
          </a:prstGeom>
          <a:ln w="190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1350" y="3352800"/>
            <a:ext cx="14486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475020" y="1752600"/>
            <a:ext cx="1453740" cy="1924050"/>
            <a:chOff x="2475020" y="1752600"/>
            <a:chExt cx="1453740" cy="1924050"/>
          </a:xfrm>
        </p:grpSpPr>
        <p:sp>
          <p:nvSpPr>
            <p:cNvPr id="40" name="Flowchart: Process 39"/>
            <p:cNvSpPr/>
            <p:nvPr/>
          </p:nvSpPr>
          <p:spPr>
            <a:xfrm>
              <a:off x="2480086" y="1752600"/>
              <a:ext cx="1448674" cy="1905000"/>
            </a:xfrm>
            <a:prstGeom prst="flowChartProcess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53136" y="3307318"/>
              <a:ext cx="1265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Row 2 info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628900" y="1981200"/>
              <a:ext cx="1143000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628900" y="22098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628900" y="23622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28900" y="25908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28900" y="27051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28900" y="28194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Process 47"/>
            <p:cNvSpPr/>
            <p:nvPr/>
          </p:nvSpPr>
          <p:spPr>
            <a:xfrm>
              <a:off x="3200400" y="2133600"/>
              <a:ext cx="571500" cy="457200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934136" y="25908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34136" y="27051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934136" y="2828925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628900" y="29718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628900" y="30480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628900" y="3128962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628900" y="32004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5020" y="3352800"/>
              <a:ext cx="144867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124932" y="1752600"/>
            <a:ext cx="1453740" cy="1924050"/>
            <a:chOff x="2475020" y="1752600"/>
            <a:chExt cx="1453740" cy="1924050"/>
          </a:xfrm>
        </p:grpSpPr>
        <p:sp>
          <p:nvSpPr>
            <p:cNvPr id="59" name="Flowchart: Process 58"/>
            <p:cNvSpPr/>
            <p:nvPr/>
          </p:nvSpPr>
          <p:spPr>
            <a:xfrm>
              <a:off x="2480086" y="1752600"/>
              <a:ext cx="1448674" cy="1905000"/>
            </a:xfrm>
            <a:prstGeom prst="flowChartProcess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53136" y="3307318"/>
              <a:ext cx="1265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Row 3 info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628900" y="1981200"/>
              <a:ext cx="1143000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28900" y="22098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28900" y="23622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28900" y="25908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28900" y="27051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628900" y="28194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Process 66"/>
            <p:cNvSpPr/>
            <p:nvPr/>
          </p:nvSpPr>
          <p:spPr>
            <a:xfrm>
              <a:off x="3200400" y="2133600"/>
              <a:ext cx="571500" cy="457200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934136" y="25908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34136" y="27051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934136" y="2828925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628900" y="29718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28900" y="30480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28900" y="3128962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28900" y="32004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75020" y="3352800"/>
              <a:ext cx="144867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41350" y="3962400"/>
            <a:ext cx="1453740" cy="1924050"/>
            <a:chOff x="2475020" y="1752600"/>
            <a:chExt cx="1453740" cy="1924050"/>
          </a:xfrm>
        </p:grpSpPr>
        <p:sp>
          <p:nvSpPr>
            <p:cNvPr id="77" name="Flowchart: Process 76"/>
            <p:cNvSpPr/>
            <p:nvPr/>
          </p:nvSpPr>
          <p:spPr>
            <a:xfrm>
              <a:off x="2480086" y="1752600"/>
              <a:ext cx="1448674" cy="1905000"/>
            </a:xfrm>
            <a:prstGeom prst="flowChartProcess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3136" y="3307318"/>
              <a:ext cx="1265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Row 4 info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2628900" y="1981200"/>
              <a:ext cx="1143000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28900" y="22098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628900" y="23622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628900" y="25908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28900" y="27051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628900" y="28194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lowchart: Process 84"/>
            <p:cNvSpPr/>
            <p:nvPr/>
          </p:nvSpPr>
          <p:spPr>
            <a:xfrm>
              <a:off x="3200400" y="2133600"/>
              <a:ext cx="571500" cy="457200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934136" y="25908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934136" y="27051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934136" y="2828925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28900" y="29718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628900" y="30480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28900" y="3128962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628900" y="32004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75020" y="3352800"/>
              <a:ext cx="144867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480086" y="3962400"/>
            <a:ext cx="1453740" cy="1924050"/>
            <a:chOff x="2475020" y="1752600"/>
            <a:chExt cx="1453740" cy="1924050"/>
          </a:xfrm>
        </p:grpSpPr>
        <p:sp>
          <p:nvSpPr>
            <p:cNvPr id="95" name="Flowchart: Process 94"/>
            <p:cNvSpPr/>
            <p:nvPr/>
          </p:nvSpPr>
          <p:spPr>
            <a:xfrm>
              <a:off x="2480086" y="1752600"/>
              <a:ext cx="1448674" cy="1905000"/>
            </a:xfrm>
            <a:prstGeom prst="flowChartProcess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53136" y="3307318"/>
              <a:ext cx="1265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Row 5 info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2628900" y="1981200"/>
              <a:ext cx="1143000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628900" y="22098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628900" y="2362200"/>
              <a:ext cx="457636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628900" y="25908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628900" y="27051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628900" y="2819400"/>
              <a:ext cx="22881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lowchart: Process 102"/>
            <p:cNvSpPr/>
            <p:nvPr/>
          </p:nvSpPr>
          <p:spPr>
            <a:xfrm>
              <a:off x="3200400" y="2133600"/>
              <a:ext cx="571500" cy="457200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934136" y="25908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934136" y="2705100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934136" y="2828925"/>
              <a:ext cx="152400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28900" y="29718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628900" y="30480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28900" y="3128962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628900" y="3200400"/>
              <a:ext cx="1143436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475020" y="3352800"/>
              <a:ext cx="144867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338158" y="453017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. .</a:t>
            </a:r>
            <a:endParaRPr lang="en-US" sz="4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731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Callback function (modified)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426176" cy="26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Project Background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9805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Resulting view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7200" y="1681809"/>
            <a:ext cx="2285237" cy="2784187"/>
            <a:chOff x="3276600" y="1567934"/>
            <a:chExt cx="2590800" cy="3156466"/>
          </a:xfrm>
        </p:grpSpPr>
        <p:sp>
          <p:nvSpPr>
            <p:cNvPr id="21" name="Flowchart: Document 20"/>
            <p:cNvSpPr/>
            <p:nvPr/>
          </p:nvSpPr>
          <p:spPr>
            <a:xfrm>
              <a:off x="3276600" y="1567934"/>
              <a:ext cx="2590800" cy="3156466"/>
            </a:xfrm>
            <a:prstGeom prst="flowChartDocumen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561626" y="1841832"/>
              <a:ext cx="2000211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61626" y="2228616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61626" y="2486473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61626" y="2873257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1626" y="3066649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61626" y="3260042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Process 27"/>
            <p:cNvSpPr/>
            <p:nvPr/>
          </p:nvSpPr>
          <p:spPr>
            <a:xfrm>
              <a:off x="4561732" y="2099688"/>
              <a:ext cx="1000106" cy="773569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095779" y="2873257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95779" y="3066649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95779" y="3276158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61626" y="3517898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61626" y="3646826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61626" y="3783812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61626" y="3904683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971800" y="1681808"/>
            <a:ext cx="2285237" cy="2784187"/>
            <a:chOff x="3276600" y="1567934"/>
            <a:chExt cx="2590800" cy="3156466"/>
          </a:xfrm>
        </p:grpSpPr>
        <p:sp>
          <p:nvSpPr>
            <p:cNvPr id="70" name="Flowchart: Document 69"/>
            <p:cNvSpPr/>
            <p:nvPr/>
          </p:nvSpPr>
          <p:spPr>
            <a:xfrm>
              <a:off x="3276600" y="1567934"/>
              <a:ext cx="2590800" cy="3156466"/>
            </a:xfrm>
            <a:prstGeom prst="flowChartDocumen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3561626" y="1841832"/>
              <a:ext cx="2000211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61626" y="2228616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1626" y="2486473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1626" y="2873257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1626" y="3066649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561626" y="3260042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owchart: Process 76"/>
            <p:cNvSpPr/>
            <p:nvPr/>
          </p:nvSpPr>
          <p:spPr>
            <a:xfrm>
              <a:off x="4561732" y="2099688"/>
              <a:ext cx="1000106" cy="773569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95779" y="2873257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095779" y="3066649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095779" y="3276158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561626" y="3517898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561626" y="3646826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61626" y="3783812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561626" y="3904683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505450" y="1681807"/>
            <a:ext cx="2285237" cy="2784187"/>
            <a:chOff x="3276600" y="1567934"/>
            <a:chExt cx="2590800" cy="3156466"/>
          </a:xfrm>
        </p:grpSpPr>
        <p:sp>
          <p:nvSpPr>
            <p:cNvPr id="86" name="Flowchart: Document 85"/>
            <p:cNvSpPr/>
            <p:nvPr/>
          </p:nvSpPr>
          <p:spPr>
            <a:xfrm>
              <a:off x="3276600" y="1567934"/>
              <a:ext cx="2590800" cy="3156466"/>
            </a:xfrm>
            <a:prstGeom prst="flowChartDocumen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561626" y="1841832"/>
              <a:ext cx="2000211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561626" y="2228616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61626" y="2486473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561626" y="2873257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561626" y="3066649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561626" y="3260042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lowchart: Process 92"/>
            <p:cNvSpPr/>
            <p:nvPr/>
          </p:nvSpPr>
          <p:spPr>
            <a:xfrm>
              <a:off x="4561732" y="2099688"/>
              <a:ext cx="1000106" cy="773569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4095779" y="2873257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95779" y="3066649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95779" y="3276158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561626" y="3517898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561626" y="3646826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561626" y="3783812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561626" y="3904683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8001000" y="2404906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. .</a:t>
            </a:r>
            <a:endParaRPr lang="en-US" sz="4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505450" y="4657725"/>
            <a:ext cx="126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Row </a:t>
            </a:r>
            <a:r>
              <a:rPr lang="en-US" dirty="0" smtClean="0">
                <a:solidFill>
                  <a:srgbClr val="002060"/>
                </a:solidFill>
              </a:rPr>
              <a:t>3 info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971800" y="4657725"/>
            <a:ext cx="126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Row </a:t>
            </a:r>
            <a:r>
              <a:rPr lang="en-US" dirty="0" smtClean="0">
                <a:solidFill>
                  <a:srgbClr val="002060"/>
                </a:solidFill>
              </a:rPr>
              <a:t>2 info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57200" y="4648200"/>
            <a:ext cx="126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Row 1 </a:t>
            </a:r>
            <a:r>
              <a:rPr lang="en-US" dirty="0" smtClean="0">
                <a:solidFill>
                  <a:srgbClr val="002060"/>
                </a:solidFill>
              </a:rPr>
              <a:t>info</a:t>
            </a:r>
          </a:p>
        </p:txBody>
      </p:sp>
      <p:cxnSp>
        <p:nvCxnSpPr>
          <p:cNvPr id="106" name="Straight Arrow Connector 105"/>
          <p:cNvCxnSpPr>
            <a:stCxn id="104" idx="2"/>
          </p:cNvCxnSpPr>
          <p:nvPr/>
        </p:nvCxnSpPr>
        <p:spPr>
          <a:xfrm>
            <a:off x="1089873" y="5017532"/>
            <a:ext cx="0" cy="46886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604473" y="5027057"/>
            <a:ext cx="0" cy="46886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129107" y="5017532"/>
            <a:ext cx="0" cy="46886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61518" y="5495925"/>
            <a:ext cx="85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Page 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176118" y="5495925"/>
            <a:ext cx="85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Page 2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700752" y="5486400"/>
            <a:ext cx="85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7240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888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Coding the template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129927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664" y="1752600"/>
            <a:ext cx="4846320" cy="170992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569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5" y="1524000"/>
            <a:ext cx="7467600" cy="50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792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New workflow … almost.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08" y="3312877"/>
            <a:ext cx="909779" cy="90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2" y="1996345"/>
            <a:ext cx="1613556" cy="150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6" y="4008198"/>
            <a:ext cx="1449392" cy="136519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016455" y="2776304"/>
            <a:ext cx="2334267" cy="1705697"/>
            <a:chOff x="3048000" y="2171700"/>
            <a:chExt cx="2819400" cy="2060194"/>
          </a:xfrm>
        </p:grpSpPr>
        <p:sp>
          <p:nvSpPr>
            <p:cNvPr id="13" name="Flowchart: Internal Storage 12"/>
            <p:cNvSpPr/>
            <p:nvPr/>
          </p:nvSpPr>
          <p:spPr>
            <a:xfrm>
              <a:off x="3048000" y="2171700"/>
              <a:ext cx="2819400" cy="2057400"/>
            </a:xfrm>
            <a:prstGeom prst="flowChartInternalStorag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48000" y="3203194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0" y="35433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48000" y="3877397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8575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000" y="25527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57600" y="2171700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67200" y="2171700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76800" y="2174494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10200" y="2174494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38900" y="2776304"/>
            <a:ext cx="1967853" cy="2397506"/>
            <a:chOff x="3276600" y="1567934"/>
            <a:chExt cx="2590800" cy="3156466"/>
          </a:xfrm>
        </p:grpSpPr>
        <p:sp>
          <p:nvSpPr>
            <p:cNvPr id="31" name="Flowchart: Document 30"/>
            <p:cNvSpPr/>
            <p:nvPr/>
          </p:nvSpPr>
          <p:spPr>
            <a:xfrm>
              <a:off x="3276600" y="1567934"/>
              <a:ext cx="2590800" cy="3156466"/>
            </a:xfrm>
            <a:prstGeom prst="flowChartDocumen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561626" y="1841832"/>
              <a:ext cx="2000211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61626" y="2228616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61626" y="2486473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61626" y="2873257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61626" y="3066649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61626" y="3260042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Process 37"/>
            <p:cNvSpPr/>
            <p:nvPr/>
          </p:nvSpPr>
          <p:spPr>
            <a:xfrm>
              <a:off x="4561732" y="2099688"/>
              <a:ext cx="1000106" cy="773569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095779" y="2873257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95779" y="3066649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79" y="3276158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61626" y="3517898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61626" y="3646826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61626" y="3783812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61626" y="3904683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1295400" y="2746396"/>
            <a:ext cx="1524000" cy="566481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057400" y="3630309"/>
            <a:ext cx="762000" cy="284350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752600" y="4008198"/>
            <a:ext cx="1066800" cy="792402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86400" y="3699709"/>
            <a:ext cx="838200" cy="0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21864" y="556260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Google spreadsheet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18810" y="5562600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building page!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398" y="556260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Project participants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429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Flatware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183211"/>
            <a:ext cx="2529084" cy="171369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352800"/>
            <a:ext cx="2529084" cy="116726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1829306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Simple proxy: pull data from S3 bucket instead of directly from spreadsheet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Add 1 line to your </a:t>
            </a:r>
            <a:r>
              <a:rPr lang="en-US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init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function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Sync with one click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475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New workflow … complete!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0" y="3037850"/>
            <a:ext cx="719723" cy="719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1" y="1996346"/>
            <a:ext cx="1276478" cy="1186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3" y="3587916"/>
            <a:ext cx="1146609" cy="108000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379744" y="2613369"/>
            <a:ext cx="1846630" cy="1349371"/>
            <a:chOff x="3048000" y="2171700"/>
            <a:chExt cx="2819400" cy="2060194"/>
          </a:xfrm>
        </p:grpSpPr>
        <p:sp>
          <p:nvSpPr>
            <p:cNvPr id="13" name="Flowchart: Internal Storage 12"/>
            <p:cNvSpPr/>
            <p:nvPr/>
          </p:nvSpPr>
          <p:spPr>
            <a:xfrm>
              <a:off x="3048000" y="2171700"/>
              <a:ext cx="2819400" cy="2057400"/>
            </a:xfrm>
            <a:prstGeom prst="flowChartInternalStorag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48000" y="3203194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0" y="35433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48000" y="3877397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8575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000" y="2552700"/>
              <a:ext cx="2819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57600" y="2171700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67200" y="2171700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76800" y="2174494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10200" y="2174494"/>
              <a:ext cx="0" cy="2057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15078" y="2615199"/>
            <a:ext cx="1556761" cy="1896659"/>
            <a:chOff x="3276600" y="1567934"/>
            <a:chExt cx="2590800" cy="3156466"/>
          </a:xfrm>
        </p:grpSpPr>
        <p:sp>
          <p:nvSpPr>
            <p:cNvPr id="31" name="Flowchart: Document 30"/>
            <p:cNvSpPr/>
            <p:nvPr/>
          </p:nvSpPr>
          <p:spPr>
            <a:xfrm>
              <a:off x="3276600" y="1567934"/>
              <a:ext cx="2590800" cy="3156466"/>
            </a:xfrm>
            <a:prstGeom prst="flowChartDocumen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561626" y="1841832"/>
              <a:ext cx="2000211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61626" y="2228616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61626" y="2486473"/>
              <a:ext cx="800848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61626" y="2873257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61626" y="3066649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61626" y="3260042"/>
              <a:ext cx="400424" cy="0"/>
            </a:xfrm>
            <a:prstGeom prst="line">
              <a:avLst/>
            </a:prstGeom>
            <a:ln w="5715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Process 37"/>
            <p:cNvSpPr/>
            <p:nvPr/>
          </p:nvSpPr>
          <p:spPr>
            <a:xfrm>
              <a:off x="4561732" y="2099688"/>
              <a:ext cx="1000106" cy="773569"/>
            </a:xfrm>
            <a:prstGeom prst="flowChartProcess">
              <a:avLst/>
            </a:prstGeom>
            <a:noFill/>
            <a:ln w="57150">
              <a:solidFill>
                <a:srgbClr val="18181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095779" y="2873257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95779" y="3066649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95779" y="3276158"/>
              <a:ext cx="266695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61626" y="3517898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61626" y="3646826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61626" y="3783812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61626" y="3904683"/>
              <a:ext cx="2000974" cy="0"/>
            </a:xfrm>
            <a:prstGeom prst="line">
              <a:avLst/>
            </a:prstGeom>
            <a:ln w="1905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1018223" y="2589709"/>
            <a:ext cx="1205631" cy="448141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21039" y="3288969"/>
            <a:ext cx="602815" cy="224948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379912" y="3587916"/>
            <a:ext cx="843942" cy="626866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333708" y="3287139"/>
            <a:ext cx="663097" cy="0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01397" y="477760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Spreadsheet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65346" y="480488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building</a:t>
            </a:r>
          </a:p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page!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4804886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Participants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93" y="2814240"/>
            <a:ext cx="1404207" cy="95148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6558101" y="3316310"/>
            <a:ext cx="663097" cy="0"/>
          </a:xfrm>
          <a:prstGeom prst="straightConnector1">
            <a:avLst/>
          </a:prstGeom>
          <a:ln w="635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22978" y="477760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Flatware/S3 cache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78" y="3238247"/>
            <a:ext cx="578236" cy="5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Using the app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 can go wrong?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46" y="3886200"/>
            <a:ext cx="2879725" cy="2697634"/>
          </a:xfrm>
          <a:prstGeom prst="rect">
            <a:avLst/>
          </a:prstGeom>
          <a:ln w="12700">
            <a:solidFill>
              <a:srgbClr val="E5E7F3"/>
            </a:solidFill>
          </a:ln>
        </p:spPr>
      </p:pic>
    </p:spTree>
    <p:extLst>
      <p:ext uri="{BB962C8B-B14F-4D97-AF65-F5344CB8AC3E}">
        <p14:creationId xmlns:p14="http://schemas.microsoft.com/office/powerpoint/2010/main" val="35012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435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A few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Local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Third-party services (Google) can make changes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with little warning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Abandonment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of “hobby”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 you can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5072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Always have a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backup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escape plan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19799" y="3120148"/>
            <a:ext cx="2267634" cy="2657764"/>
            <a:chOff x="6072243" y="2497241"/>
            <a:chExt cx="2267634" cy="26577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728" y="2497241"/>
              <a:ext cx="2253149" cy="2657764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6072243" y="4648200"/>
              <a:ext cx="2267633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34284" y="6034705"/>
            <a:ext cx="15361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/cache/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183211"/>
            <a:ext cx="2529084" cy="171369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21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976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1.0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448086" cy="6858000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2005" y="2514600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Hand-coded HTML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175" y="1405961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January 2002</a:t>
            </a:r>
          </a:p>
        </p:txBody>
      </p:sp>
    </p:spTree>
    <p:extLst>
      <p:ext uri="{BB962C8B-B14F-4D97-AF65-F5344CB8AC3E}">
        <p14:creationId xmlns:p14="http://schemas.microsoft.com/office/powerpoint/2010/main" val="2204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 you can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Read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API notices &amp; changelogs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Follow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(“watch”) projects on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GitHub</a:t>
            </a: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07" y="2547744"/>
            <a:ext cx="2567304" cy="576455"/>
          </a:xfrm>
          <a:prstGeom prst="rect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07" y="1345089"/>
            <a:ext cx="2568211" cy="50111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60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 you can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5" y="1752600"/>
            <a:ext cx="3771900" cy="4400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86025"/>
            <a:ext cx="2291047" cy="67332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9" name="Rectangle 8">
            <a:hlinkClick r:id="rId5"/>
          </p:cNvPr>
          <p:cNvSpPr/>
          <p:nvPr/>
        </p:nvSpPr>
        <p:spPr>
          <a:xfrm>
            <a:off x="5943600" y="1295400"/>
            <a:ext cx="2291047" cy="685800"/>
          </a:xfrm>
          <a:prstGeom prst="rect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2813" y="1359241"/>
            <a:ext cx="2012963" cy="605231"/>
            <a:chOff x="6241136" y="1163297"/>
            <a:chExt cx="2156746" cy="6484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268" y="1163297"/>
              <a:ext cx="1581614" cy="6484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136" y="1199961"/>
              <a:ext cx="575132" cy="575132"/>
            </a:xfrm>
            <a:prstGeom prst="rect">
              <a:avLst/>
            </a:prstGeom>
          </p:spPr>
        </p:pic>
      </p:grpSp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9" y="3657600"/>
            <a:ext cx="964265" cy="97120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6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09600"/>
            <a:ext cx="457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What you can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Always be on the lookout for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tools and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Will a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different workflow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work better?</a:t>
            </a: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95764"/>
            <a:ext cx="3505200" cy="55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16819" cy="12111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en-US" kern="1800" dirty="0" smtClean="0">
                <a:solidFill>
                  <a:schemeClr val="tx1"/>
                </a:solidFill>
                <a:effectLst/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The road ahead</a:t>
            </a:r>
            <a:endParaRPr lang="en-US" sz="2000" kern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Lucida Console" panose="020B060904050402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09600"/>
            <a:ext cx="3291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Mapsheet.js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502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Another great script from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Jonathan Soma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Add a few columns to your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spreadsheet …</a:t>
            </a:r>
          </a:p>
          <a:p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and generate a map!</a:t>
            </a: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2990165"/>
            <a:ext cx="2819400" cy="76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4056965"/>
            <a:ext cx="2819400" cy="76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04731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latitude</a:t>
            </a:r>
            <a:endParaRPr lang="en-US" sz="3600" dirty="0">
              <a:solidFill>
                <a:srgbClr val="002060"/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1147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Lucida Console" panose="020B0609040504020204" pitchFamily="49" charset="0"/>
              </a:rPr>
              <a:t>longitude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02956"/>
            <a:ext cx="2819400" cy="16298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53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291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Mapsheet.js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142683" cy="510871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10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3413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Other ideas?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Google Forms for input</a:t>
            </a:r>
          </a:p>
          <a:p>
            <a:endParaRPr lang="en-US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Library consortia projects</a:t>
            </a:r>
          </a:p>
          <a:p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Inventory projects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Project tracking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On-site/mobile data collection</a:t>
            </a:r>
          </a:p>
          <a:p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18902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Before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82876"/>
            <a:ext cx="4152822" cy="245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918" y="1582876"/>
            <a:ext cx="2360226" cy="2024549"/>
          </a:xfrm>
          <a:prstGeom prst="rect">
            <a:avLst/>
          </a:prstGeom>
        </p:spPr>
      </p:pic>
      <p:sp>
        <p:nvSpPr>
          <p:cNvPr id="6" name="Flowchart: Internal Storage 5"/>
          <p:cNvSpPr/>
          <p:nvPr/>
        </p:nvSpPr>
        <p:spPr>
          <a:xfrm>
            <a:off x="5848311" y="4266717"/>
            <a:ext cx="1447800" cy="1365887"/>
          </a:xfrm>
          <a:prstGeom prst="flowChartInternalStorag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72200" y="4721062"/>
            <a:ext cx="990600" cy="457200"/>
            <a:chOff x="4761447" y="4721062"/>
            <a:chExt cx="990600" cy="457200"/>
          </a:xfrm>
        </p:grpSpPr>
        <p:sp>
          <p:nvSpPr>
            <p:cNvPr id="7" name="Oval Callout 6"/>
            <p:cNvSpPr/>
            <p:nvPr/>
          </p:nvSpPr>
          <p:spPr>
            <a:xfrm>
              <a:off x="4761447" y="4721062"/>
              <a:ext cx="990600" cy="457200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1947" y="4749607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zzz</a:t>
              </a:r>
              <a:endPara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8" y="3810000"/>
            <a:ext cx="3345885" cy="250941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23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1423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Now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752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Hundreds of updates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students &amp;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staff from different departments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88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gorgeous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buildings &amp; spaces pages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Links to digital content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using API and queries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Easily exportable data</a:t>
            </a:r>
          </a:p>
          <a:p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Lots of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ideas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for the future!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14500" y="304800"/>
            <a:ext cx="5715000" cy="5663797"/>
            <a:chOff x="1524000" y="381000"/>
            <a:chExt cx="6290320" cy="62339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81000"/>
              <a:ext cx="2468880" cy="32918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8" y="3304072"/>
              <a:ext cx="2480322" cy="33108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718" y="381000"/>
              <a:ext cx="3563331" cy="267249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962400"/>
              <a:ext cx="3536749" cy="265256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739889" y="6105522"/>
            <a:ext cx="366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bit.ly/</a:t>
            </a:r>
            <a:r>
              <a:rPr lang="en-US" sz="2400" dirty="0" err="1" smtClean="0">
                <a:latin typeface="Century Gothic" panose="020B0502020202020204" pitchFamily="34" charset="0"/>
              </a:rPr>
              <a:t>uofs</a:t>
            </a:r>
            <a:r>
              <a:rPr lang="en-US" sz="2400" dirty="0" smtClean="0">
                <a:latin typeface="Century Gothic" panose="020B0502020202020204" pitchFamily="34" charset="0"/>
              </a:rPr>
              <a:t>-buildings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976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1.0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448086" cy="6858000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2005" y="2514600"/>
            <a:ext cx="310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Student assignment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5175" y="1405961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January 2002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005" y="3300073"/>
            <a:ext cx="294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Great idea! Good work!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05" y="4456767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But no workflow for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maintenance.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199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kern="1800" dirty="0"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125" y="503426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j</a:t>
            </a:r>
            <a:r>
              <a:rPr lang="en-US" sz="2400" dirty="0" smtClean="0">
                <a:latin typeface="Century Gothic" panose="020B0502020202020204" pitchFamily="34" charset="0"/>
              </a:rPr>
              <a:t>ennifer.galas@scranton.edu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32791"/>
            <a:ext cx="23241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25" y="564832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j</a:t>
            </a:r>
            <a:r>
              <a:rPr lang="en-US" sz="2400" dirty="0" smtClean="0">
                <a:latin typeface="Century Gothic" panose="020B0502020202020204" pitchFamily="34" charset="0"/>
              </a:rPr>
              <a:t>ennifergalas.com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528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1.0 creation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1655278" cy="16552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37439" y="3048000"/>
            <a:ext cx="1905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 code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3737" y="1632897"/>
            <a:ext cx="1905000" cy="994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4000" y="2015698"/>
            <a:ext cx="1295400" cy="270302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00200" y="2278797"/>
            <a:ext cx="1295400" cy="235803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00200" y="3124200"/>
            <a:ext cx="1298448" cy="457200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Document 17"/>
          <p:cNvSpPr/>
          <p:nvPr/>
        </p:nvSpPr>
        <p:spPr>
          <a:xfrm>
            <a:off x="6096000" y="2019300"/>
            <a:ext cx="1905000" cy="157907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web page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047123" y="2743200"/>
            <a:ext cx="972677" cy="810465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1896" y="396240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Student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614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1.0 update workflow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1676400"/>
            <a:ext cx="1626970" cy="3798332"/>
            <a:chOff x="228600" y="1676400"/>
            <a:chExt cx="1626970" cy="3798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676400"/>
              <a:ext cx="1626970" cy="1512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188973"/>
              <a:ext cx="1626970" cy="15125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1570" y="5105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Library Staff</a:t>
              </a:r>
              <a:endParaRPr lang="en-US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2661962"/>
            <a:ext cx="2839114" cy="2812770"/>
            <a:chOff x="5232863" y="2667000"/>
            <a:chExt cx="2839114" cy="2812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863" y="2667000"/>
              <a:ext cx="2839114" cy="16762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90420" y="511043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entury Gothic" panose="020B0502020202020204" pitchFamily="34" charset="0"/>
                </a:rPr>
                <a:t>Black Hole?</a:t>
              </a:r>
              <a:endParaRPr lang="en-US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981200"/>
            <a:ext cx="3345885" cy="250941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1447800" y="2506705"/>
            <a:ext cx="838200" cy="310513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47800" y="3500089"/>
            <a:ext cx="838200" cy="363858"/>
          </a:xfrm>
          <a:prstGeom prst="straightConnector1">
            <a:avLst/>
          </a:prstGeom>
          <a:ln w="635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4471821" y="2238375"/>
            <a:ext cx="2791157" cy="1828800"/>
          </a:xfrm>
          <a:prstGeom prst="arc">
            <a:avLst>
              <a:gd name="adj1" fmla="val 16200000"/>
              <a:gd name="adj2" fmla="val 22105"/>
            </a:avLst>
          </a:prstGeom>
          <a:ln w="63500" cap="rnd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92141" y="510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Updates on paper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976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2.0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483" y="2514600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University CMS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666028" cy="6858000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93067" y="139652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June 2010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2976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ea typeface="Open Sans" pitchFamily="34" charset="0"/>
                <a:cs typeface="Open Sans" pitchFamily="34" charset="0"/>
              </a:rPr>
              <a:t>Version 2.0</a:t>
            </a:r>
            <a:endParaRPr lang="en-US" sz="4800" b="1" dirty="0">
              <a:solidFill>
                <a:srgbClr val="00206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Perpetua" panose="02020502060401020303" pitchFamily="18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05" y="2514600"/>
            <a:ext cx="389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Transfer content by hand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0647" y="139507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June 2010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005" y="3300073"/>
            <a:ext cx="39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 obvious improvement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05" y="408554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Data loss!!!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666028" cy="6858000"/>
          </a:xfrm>
          <a:prstGeom prst="rect">
            <a:avLst/>
          </a:prstGeom>
          <a:ln w="12700"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724400" y="25908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noFill/>
        <a:ln w="57150"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3814</TotalTime>
  <Words>640</Words>
  <Application>Microsoft Office PowerPoint</Application>
  <PresentationFormat>On-screen Show (4:3)</PresentationFormat>
  <Paragraphs>212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Slipstream</vt:lpstr>
      <vt:lpstr>Building Order Using free tools &amp; templates to streamline content management workflow</vt:lpstr>
      <vt:lpstr>PowerPoint Presentation</vt:lpstr>
      <vt:lpstr>Project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something new!</vt:lpstr>
      <vt:lpstr>PowerPoint Presentation</vt:lpstr>
      <vt:lpstr>PowerPoint Presentation</vt:lpstr>
      <vt:lpstr>Building the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app</vt:lpstr>
      <vt:lpstr>What can go wrong?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road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Scranton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Richard</cp:lastModifiedBy>
  <cp:revision>193</cp:revision>
  <cp:lastPrinted>2015-05-21T20:14:16Z</cp:lastPrinted>
  <dcterms:created xsi:type="dcterms:W3CDTF">2013-04-15T01:48:17Z</dcterms:created>
  <dcterms:modified xsi:type="dcterms:W3CDTF">2015-05-26T01:01:24Z</dcterms:modified>
</cp:coreProperties>
</file>